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39"/>
  </p:notesMasterIdLst>
  <p:sldIdLst>
    <p:sldId id="296" r:id="rId2"/>
    <p:sldId id="410" r:id="rId3"/>
    <p:sldId id="391" r:id="rId4"/>
    <p:sldId id="340" r:id="rId5"/>
    <p:sldId id="382" r:id="rId6"/>
    <p:sldId id="383" r:id="rId7"/>
    <p:sldId id="384" r:id="rId8"/>
    <p:sldId id="357" r:id="rId9"/>
    <p:sldId id="364" r:id="rId10"/>
    <p:sldId id="339" r:id="rId11"/>
    <p:sldId id="408" r:id="rId12"/>
    <p:sldId id="402" r:id="rId13"/>
    <p:sldId id="407" r:id="rId14"/>
    <p:sldId id="403" r:id="rId15"/>
    <p:sldId id="404" r:id="rId16"/>
    <p:sldId id="406" r:id="rId17"/>
    <p:sldId id="347" r:id="rId18"/>
    <p:sldId id="393" r:id="rId19"/>
    <p:sldId id="399" r:id="rId20"/>
    <p:sldId id="400" r:id="rId21"/>
    <p:sldId id="401" r:id="rId22"/>
    <p:sldId id="397" r:id="rId23"/>
    <p:sldId id="398" r:id="rId24"/>
    <p:sldId id="343" r:id="rId25"/>
    <p:sldId id="337" r:id="rId26"/>
    <p:sldId id="386" r:id="rId27"/>
    <p:sldId id="387" r:id="rId28"/>
    <p:sldId id="389" r:id="rId29"/>
    <p:sldId id="344" r:id="rId30"/>
    <p:sldId id="388" r:id="rId31"/>
    <p:sldId id="394" r:id="rId32"/>
    <p:sldId id="395" r:id="rId33"/>
    <p:sldId id="396" r:id="rId34"/>
    <p:sldId id="392" r:id="rId35"/>
    <p:sldId id="409" r:id="rId36"/>
    <p:sldId id="260" r:id="rId37"/>
    <p:sldId id="41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DCF5F1-AFE4-4827-B0C5-0955C2830984}">
          <p14:sldIdLst>
            <p14:sldId id="296"/>
            <p14:sldId id="410"/>
            <p14:sldId id="391"/>
          </p14:sldIdLst>
        </p14:section>
        <p14:section name="Conflict" id="{74E64B02-B4BF-402A-8703-A20311DEB2EC}">
          <p14:sldIdLst>
            <p14:sldId id="340"/>
            <p14:sldId id="382"/>
            <p14:sldId id="383"/>
            <p14:sldId id="384"/>
            <p14:sldId id="357"/>
            <p14:sldId id="364"/>
          </p14:sldIdLst>
        </p14:section>
        <p14:section name="Interventions" id="{CE6BD330-DD83-4BE1-8FBE-5F00C254AC04}">
          <p14:sldIdLst>
            <p14:sldId id="339"/>
            <p14:sldId id="408"/>
            <p14:sldId id="402"/>
            <p14:sldId id="407"/>
            <p14:sldId id="403"/>
            <p14:sldId id="404"/>
            <p14:sldId id="406"/>
            <p14:sldId id="347"/>
            <p14:sldId id="393"/>
            <p14:sldId id="399"/>
            <p14:sldId id="400"/>
            <p14:sldId id="401"/>
            <p14:sldId id="397"/>
            <p14:sldId id="398"/>
            <p14:sldId id="343"/>
          </p14:sldIdLst>
        </p14:section>
        <p14:section name="Listening and Communication" id="{CD6EC9F5-B404-4F6F-944C-77260668574E}">
          <p14:sldIdLst>
            <p14:sldId id="337"/>
            <p14:sldId id="386"/>
            <p14:sldId id="387"/>
            <p14:sldId id="389"/>
            <p14:sldId id="344"/>
            <p14:sldId id="388"/>
            <p14:sldId id="394"/>
            <p14:sldId id="395"/>
            <p14:sldId id="396"/>
            <p14:sldId id="392"/>
          </p14:sldIdLst>
        </p14:section>
        <p14:section name="Conclusion" id="{0A562C3F-7D67-4C44-B2A6-C388D9219ACB}">
          <p14:sldIdLst>
            <p14:sldId id="409"/>
          </p14:sldIdLst>
        </p14:section>
        <p14:section name="Additional Resources" id="{F7145B2F-FCD8-4797-9559-8635BBADDB5C}">
          <p14:sldIdLst>
            <p14:sldId id="260"/>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2" autoAdjust="0"/>
    <p:restoredTop sz="72268" autoAdjust="0"/>
  </p:normalViewPr>
  <p:slideViewPr>
    <p:cSldViewPr snapToGrid="0">
      <p:cViewPr varScale="1">
        <p:scale>
          <a:sx n="82" d="100"/>
          <a:sy n="82" d="100"/>
        </p:scale>
        <p:origin x="1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F584A-AD5A-4F6E-BB1D-720E2B1914A8}"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BEE6-E204-42B7-AFBF-BD8CC5A2BF47}" type="slidenum">
              <a:rPr lang="en-US" smtClean="0"/>
              <a:t>‹#›</a:t>
            </a:fld>
            <a:endParaRPr lang="en-US"/>
          </a:p>
        </p:txBody>
      </p:sp>
    </p:spTree>
    <p:extLst>
      <p:ext uri="{BB962C8B-B14F-4D97-AF65-F5344CB8AC3E}">
        <p14:creationId xmlns:p14="http://schemas.microsoft.com/office/powerpoint/2010/main" val="378554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a:t>
            </a:r>
          </a:p>
          <a:p>
            <a:pPr marL="228600" indent="-228600">
              <a:buAutoNum type="arabicPeriod"/>
            </a:pPr>
            <a:r>
              <a:rPr lang="en-US" baseline="0" dirty="0"/>
              <a:t>Read through the whole lesson (including all the notes) before the day of class</a:t>
            </a:r>
          </a:p>
          <a:p>
            <a:pPr marL="228600" indent="-228600">
              <a:buAutoNum type="arabicPeriod"/>
            </a:pPr>
            <a:r>
              <a:rPr lang="en-US" baseline="0" dirty="0"/>
              <a:t>Make note of and gather any supplies you need to bring</a:t>
            </a:r>
          </a:p>
          <a:p>
            <a:pPr marL="228600" indent="-228600">
              <a:buAutoNum type="arabicPeriod"/>
            </a:pPr>
            <a:r>
              <a:rPr lang="en-US" baseline="0" dirty="0"/>
              <a:t>Prepare examples, stories</a:t>
            </a:r>
          </a:p>
          <a:p>
            <a:pPr marL="228600" indent="-228600">
              <a:buAutoNum type="arabicPeriod"/>
            </a:pPr>
            <a:r>
              <a:rPr lang="en-US" baseline="0" dirty="0"/>
              <a:t>Think through how much time you want to spend on individual activities; make notes</a:t>
            </a:r>
          </a:p>
          <a:p>
            <a:pPr marL="228600" indent="-228600">
              <a:buAutoNum type="arabicPeriod"/>
            </a:pPr>
            <a:r>
              <a:rPr lang="en-US" baseline="0" dirty="0"/>
              <a:t>Be sure to allow time to announce the assignment at the end</a:t>
            </a:r>
          </a:p>
          <a:p>
            <a:pPr marL="0" indent="0">
              <a:buNone/>
            </a:pPr>
            <a:endParaRPr lang="en-US" baseline="0" dirty="0"/>
          </a:p>
          <a:p>
            <a:pPr marL="0" indent="0">
              <a:buNone/>
            </a:pPr>
            <a:r>
              <a:rPr lang="en-US" baseline="0" dirty="0"/>
              <a:t>Overview:</a:t>
            </a:r>
          </a:p>
          <a:p>
            <a:pPr marL="0" indent="0">
              <a:buNone/>
            </a:pPr>
            <a:r>
              <a:rPr lang="en-US" baseline="0" dirty="0"/>
              <a:t>Intro (slides 1-2): 2 minutes</a:t>
            </a:r>
          </a:p>
          <a:p>
            <a:r>
              <a:rPr lang="en-US" dirty="0"/>
              <a:t>Conflict</a:t>
            </a:r>
            <a:r>
              <a:rPr lang="en-US" baseline="0" dirty="0"/>
              <a:t> (slides 3-8 )</a:t>
            </a:r>
            <a:r>
              <a:rPr lang="en-US" dirty="0"/>
              <a:t>:</a:t>
            </a:r>
            <a:r>
              <a:rPr lang="en-US" baseline="0" dirty="0"/>
              <a:t> 10 minutes </a:t>
            </a:r>
            <a:r>
              <a:rPr lang="en-US" baseline="0" dirty="0" err="1"/>
              <a:t>minutes</a:t>
            </a:r>
            <a:endParaRPr lang="en-US" baseline="0" dirty="0"/>
          </a:p>
          <a:p>
            <a:r>
              <a:rPr lang="en-US" baseline="0" dirty="0"/>
              <a:t>Interventions (slides 9-23): 20-25 minutes</a:t>
            </a:r>
          </a:p>
          <a:p>
            <a:r>
              <a:rPr lang="en-US" baseline="0" dirty="0"/>
              <a:t>Listening &amp; communication (slides 24-33): 15 minutes</a:t>
            </a:r>
          </a:p>
          <a:p>
            <a:r>
              <a:rPr lang="en-US" baseline="0" dirty="0"/>
              <a:t>Wrap-up: 2 minutes</a:t>
            </a:r>
          </a:p>
          <a:p>
            <a:r>
              <a:rPr lang="en-US" baseline="0" dirty="0"/>
              <a:t>Total: 49-54 minutes</a:t>
            </a:r>
          </a:p>
        </p:txBody>
      </p:sp>
      <p:sp>
        <p:nvSpPr>
          <p:cNvPr id="4" name="Slide Number Placeholder 3"/>
          <p:cNvSpPr>
            <a:spLocks noGrp="1"/>
          </p:cNvSpPr>
          <p:nvPr>
            <p:ph type="sldNum" sz="quarter" idx="10"/>
          </p:nvPr>
        </p:nvSpPr>
        <p:spPr/>
        <p:txBody>
          <a:bodyPr/>
          <a:lstStyle/>
          <a:p>
            <a:fld id="{92E9EBC7-72EA-4374-9157-45C9B31727DB}" type="slidenum">
              <a:rPr lang="en-US" smtClean="0"/>
              <a:t>1</a:t>
            </a:fld>
            <a:endParaRPr lang="en-US"/>
          </a:p>
        </p:txBody>
      </p:sp>
    </p:spTree>
    <p:extLst>
      <p:ext uri="{BB962C8B-B14F-4D97-AF65-F5344CB8AC3E}">
        <p14:creationId xmlns:p14="http://schemas.microsoft.com/office/powerpoint/2010/main" val="30057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1-2): 2 minutes</a:t>
            </a:r>
          </a:p>
          <a:p>
            <a:r>
              <a:rPr lang="en-US" dirty="0"/>
              <a:t>Conflict</a:t>
            </a:r>
            <a:r>
              <a:rPr lang="en-US" baseline="0" dirty="0"/>
              <a:t> (slides 3-8 )</a:t>
            </a:r>
            <a:r>
              <a:rPr lang="en-US" dirty="0"/>
              <a:t>:</a:t>
            </a:r>
            <a:r>
              <a:rPr lang="en-US" baseline="0" dirty="0"/>
              <a:t> 10 minutes </a:t>
            </a:r>
            <a:r>
              <a:rPr lang="en-US" baseline="0" dirty="0" err="1"/>
              <a:t>minutes</a:t>
            </a:r>
            <a:endParaRPr lang="en-US" baseline="0" dirty="0"/>
          </a:p>
          <a:p>
            <a:r>
              <a:rPr lang="en-US" baseline="0" dirty="0"/>
              <a:t>Interventions (slides 9-23): 20-25 minutes</a:t>
            </a:r>
          </a:p>
          <a:p>
            <a:r>
              <a:rPr lang="en-US" baseline="0" dirty="0"/>
              <a:t>Listening &amp; communication (slides 24-33): 15 minutes</a:t>
            </a:r>
          </a:p>
          <a:p>
            <a:r>
              <a:rPr lang="en-US" baseline="0" dirty="0"/>
              <a:t>Wrap-up: 2 minutes</a:t>
            </a:r>
          </a:p>
          <a:p>
            <a:r>
              <a:rPr lang="en-US" baseline="0" dirty="0"/>
              <a:t>Total: 49-54 minutes</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10</a:t>
            </a:fld>
            <a:endParaRPr lang="en-US"/>
          </a:p>
        </p:txBody>
      </p:sp>
    </p:spTree>
    <p:extLst>
      <p:ext uri="{BB962C8B-B14F-4D97-AF65-F5344CB8AC3E}">
        <p14:creationId xmlns:p14="http://schemas.microsoft.com/office/powerpoint/2010/main" val="296659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http://smallbusiness.chron.com/5-conflict-management-strategies-16131.html</a:t>
            </a:r>
          </a:p>
          <a:p>
            <a:r>
              <a:rPr lang="en-US" dirty="0"/>
              <a:t>Image: https://static.pexels.com/photos/5122/food-healthy-man-person.jpeg </a:t>
            </a:r>
          </a:p>
        </p:txBody>
      </p:sp>
      <p:sp>
        <p:nvSpPr>
          <p:cNvPr id="4" name="Slide Number Placeholder 3"/>
          <p:cNvSpPr>
            <a:spLocks noGrp="1"/>
          </p:cNvSpPr>
          <p:nvPr>
            <p:ph type="sldNum" sz="quarter" idx="10"/>
          </p:nvPr>
        </p:nvSpPr>
        <p:spPr/>
        <p:txBody>
          <a:bodyPr/>
          <a:lstStyle/>
          <a:p>
            <a:fld id="{47E0BEE6-E204-42B7-AFBF-BD8CC5A2BF47}" type="slidenum">
              <a:rPr lang="en-US" smtClean="0"/>
              <a:t>12</a:t>
            </a:fld>
            <a:endParaRPr lang="en-US"/>
          </a:p>
        </p:txBody>
      </p:sp>
    </p:spTree>
    <p:extLst>
      <p:ext uri="{BB962C8B-B14F-4D97-AF65-F5344CB8AC3E}">
        <p14:creationId xmlns:p14="http://schemas.microsoft.com/office/powerpoint/2010/main" val="27508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http://smallbusiness.chron.com/5-conflict-management-strategies-16131.html</a:t>
            </a:r>
          </a:p>
          <a:p>
            <a:r>
              <a:rPr lang="en-US" dirty="0"/>
              <a:t>Image: https://www.pexels.com/photo/person-in-blue-denim-fitted-jeans-walking-through-hallway-104809/</a:t>
            </a:r>
          </a:p>
        </p:txBody>
      </p:sp>
      <p:sp>
        <p:nvSpPr>
          <p:cNvPr id="4" name="Slide Number Placeholder 3"/>
          <p:cNvSpPr>
            <a:spLocks noGrp="1"/>
          </p:cNvSpPr>
          <p:nvPr>
            <p:ph type="sldNum" sz="quarter" idx="10"/>
          </p:nvPr>
        </p:nvSpPr>
        <p:spPr/>
        <p:txBody>
          <a:bodyPr/>
          <a:lstStyle/>
          <a:p>
            <a:fld id="{47E0BEE6-E204-42B7-AFBF-BD8CC5A2BF47}" type="slidenum">
              <a:rPr lang="en-US" smtClean="0"/>
              <a:t>13</a:t>
            </a:fld>
            <a:endParaRPr lang="en-US"/>
          </a:p>
        </p:txBody>
      </p:sp>
    </p:spTree>
    <p:extLst>
      <p:ext uri="{BB962C8B-B14F-4D97-AF65-F5344CB8AC3E}">
        <p14:creationId xmlns:p14="http://schemas.microsoft.com/office/powerpoint/2010/main" val="397426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http://smallbusiness.chron.com/5-conflict-management-strategies-16131.html</a:t>
            </a:r>
          </a:p>
          <a:p>
            <a:r>
              <a:rPr lang="en-US" dirty="0"/>
              <a:t>Image: https://www.pexels.com/photo/woman-in-gray-shirt-seating-in-between-woman-in-blue-black-and-white-plaid-long-sleeve-shirt-and-man-in-blue-white-and-black-plaid-long-sleeve-shirt-having-conversation-57825/</a:t>
            </a:r>
          </a:p>
        </p:txBody>
      </p:sp>
      <p:sp>
        <p:nvSpPr>
          <p:cNvPr id="4" name="Slide Number Placeholder 3"/>
          <p:cNvSpPr>
            <a:spLocks noGrp="1"/>
          </p:cNvSpPr>
          <p:nvPr>
            <p:ph type="sldNum" sz="quarter" idx="10"/>
          </p:nvPr>
        </p:nvSpPr>
        <p:spPr/>
        <p:txBody>
          <a:bodyPr/>
          <a:lstStyle/>
          <a:p>
            <a:fld id="{47E0BEE6-E204-42B7-AFBF-BD8CC5A2BF47}" type="slidenum">
              <a:rPr lang="en-US" smtClean="0"/>
              <a:t>14</a:t>
            </a:fld>
            <a:endParaRPr lang="en-US"/>
          </a:p>
        </p:txBody>
      </p:sp>
    </p:spTree>
    <p:extLst>
      <p:ext uri="{BB962C8B-B14F-4D97-AF65-F5344CB8AC3E}">
        <p14:creationId xmlns:p14="http://schemas.microsoft.com/office/powerpoint/2010/main" val="251591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http://smallbusiness.chron.com/5-conflict-management-strategies-16131.html</a:t>
            </a:r>
          </a:p>
          <a:p>
            <a:r>
              <a:rPr lang="en-US" dirty="0"/>
              <a:t>Image: https://pixabay.com/en/communication-bridge-people-life-73331/ (CC0 license)</a:t>
            </a:r>
          </a:p>
        </p:txBody>
      </p:sp>
      <p:sp>
        <p:nvSpPr>
          <p:cNvPr id="4" name="Slide Number Placeholder 3"/>
          <p:cNvSpPr>
            <a:spLocks noGrp="1"/>
          </p:cNvSpPr>
          <p:nvPr>
            <p:ph type="sldNum" sz="quarter" idx="10"/>
          </p:nvPr>
        </p:nvSpPr>
        <p:spPr/>
        <p:txBody>
          <a:bodyPr/>
          <a:lstStyle/>
          <a:p>
            <a:fld id="{47E0BEE6-E204-42B7-AFBF-BD8CC5A2BF47}" type="slidenum">
              <a:rPr lang="en-US" smtClean="0"/>
              <a:t>15</a:t>
            </a:fld>
            <a:endParaRPr lang="en-US"/>
          </a:p>
        </p:txBody>
      </p:sp>
    </p:spTree>
    <p:extLst>
      <p:ext uri="{BB962C8B-B14F-4D97-AF65-F5344CB8AC3E}">
        <p14:creationId xmlns:p14="http://schemas.microsoft.com/office/powerpoint/2010/main" val="298084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http://smallbusiness.chron.com/5-conflict-management-strategies-16131.html</a:t>
            </a:r>
          </a:p>
          <a:p>
            <a:r>
              <a:rPr lang="en-US" dirty="0"/>
              <a:t>Image: https://www.pexels.com/photo/black-and-white-sport-fight-boxer-3797/ </a:t>
            </a:r>
          </a:p>
        </p:txBody>
      </p:sp>
      <p:sp>
        <p:nvSpPr>
          <p:cNvPr id="4" name="Slide Number Placeholder 3"/>
          <p:cNvSpPr>
            <a:spLocks noGrp="1"/>
          </p:cNvSpPr>
          <p:nvPr>
            <p:ph type="sldNum" sz="quarter" idx="10"/>
          </p:nvPr>
        </p:nvSpPr>
        <p:spPr/>
        <p:txBody>
          <a:bodyPr/>
          <a:lstStyle/>
          <a:p>
            <a:fld id="{47E0BEE6-E204-42B7-AFBF-BD8CC5A2BF47}" type="slidenum">
              <a:rPr lang="en-US" smtClean="0"/>
              <a:t>16</a:t>
            </a:fld>
            <a:endParaRPr lang="en-US"/>
          </a:p>
        </p:txBody>
      </p:sp>
    </p:spTree>
    <p:extLst>
      <p:ext uri="{BB962C8B-B14F-4D97-AF65-F5344CB8AC3E}">
        <p14:creationId xmlns:p14="http://schemas.microsoft.com/office/powerpoint/2010/main" val="1427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17</a:t>
            </a:fld>
            <a:endParaRPr lang="en-US"/>
          </a:p>
        </p:txBody>
      </p:sp>
    </p:spTree>
    <p:extLst>
      <p:ext uri="{BB962C8B-B14F-4D97-AF65-F5344CB8AC3E}">
        <p14:creationId xmlns:p14="http://schemas.microsoft.com/office/powerpoint/2010/main" val="2032555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http://www.uwyo.edu/fcs/faculty-staff/weigel/life/individual-growth/fact-sheets/conflict-resolution.html </a:t>
            </a:r>
          </a:p>
        </p:txBody>
      </p:sp>
      <p:sp>
        <p:nvSpPr>
          <p:cNvPr id="4" name="Slide Number Placeholder 3"/>
          <p:cNvSpPr>
            <a:spLocks noGrp="1"/>
          </p:cNvSpPr>
          <p:nvPr>
            <p:ph type="sldNum" sz="quarter" idx="10"/>
          </p:nvPr>
        </p:nvSpPr>
        <p:spPr/>
        <p:txBody>
          <a:bodyPr/>
          <a:lstStyle/>
          <a:p>
            <a:fld id="{47E0BEE6-E204-42B7-AFBF-BD8CC5A2BF47}" type="slidenum">
              <a:rPr lang="en-US" smtClean="0"/>
              <a:t>18</a:t>
            </a:fld>
            <a:endParaRPr lang="en-US"/>
          </a:p>
        </p:txBody>
      </p:sp>
    </p:spTree>
    <p:extLst>
      <p:ext uri="{BB962C8B-B14F-4D97-AF65-F5344CB8AC3E}">
        <p14:creationId xmlns:p14="http://schemas.microsoft.com/office/powerpoint/2010/main" val="3586809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slide is a video that</a:t>
            </a:r>
            <a:r>
              <a:rPr lang="en-US" baseline="0" dirty="0"/>
              <a:t> suggests an approach for conflict resolution. Afterward we’ll discuss strategies presented in the video—you may want to take notes.</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21</a:t>
            </a:fld>
            <a:endParaRPr lang="en-US"/>
          </a:p>
        </p:txBody>
      </p:sp>
    </p:spTree>
    <p:extLst>
      <p:ext uri="{BB962C8B-B14F-4D97-AF65-F5344CB8AC3E}">
        <p14:creationId xmlns:p14="http://schemas.microsoft.com/office/powerpoint/2010/main" val="423863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r>
              <a:rPr lang="en-US" baseline="0" dirty="0"/>
              <a:t> https://www.youtube.com/watch?v=QLbGHQo4qnA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22</a:t>
            </a:fld>
            <a:endParaRPr lang="en-US"/>
          </a:p>
        </p:txBody>
      </p:sp>
    </p:spTree>
    <p:extLst>
      <p:ext uri="{BB962C8B-B14F-4D97-AF65-F5344CB8AC3E}">
        <p14:creationId xmlns:p14="http://schemas.microsoft.com/office/powerpoint/2010/main" val="373368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from lesson 17</a:t>
            </a:r>
          </a:p>
        </p:txBody>
      </p:sp>
      <p:sp>
        <p:nvSpPr>
          <p:cNvPr id="4" name="Slide Number Placeholder 3"/>
          <p:cNvSpPr>
            <a:spLocks noGrp="1"/>
          </p:cNvSpPr>
          <p:nvPr>
            <p:ph type="sldNum" sz="quarter" idx="10"/>
          </p:nvPr>
        </p:nvSpPr>
        <p:spPr/>
        <p:txBody>
          <a:bodyPr/>
          <a:lstStyle/>
          <a:p>
            <a:fld id="{47E0BEE6-E204-42B7-AFBF-BD8CC5A2BF47}" type="slidenum">
              <a:rPr lang="en-US" smtClean="0"/>
              <a:t>2</a:t>
            </a:fld>
            <a:endParaRPr lang="en-US"/>
          </a:p>
        </p:txBody>
      </p:sp>
    </p:spTree>
    <p:extLst>
      <p:ext uri="{BB962C8B-B14F-4D97-AF65-F5344CB8AC3E}">
        <p14:creationId xmlns:p14="http://schemas.microsoft.com/office/powerpoint/2010/main" val="310638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short on</a:t>
            </a:r>
            <a:r>
              <a:rPr lang="en-US" baseline="0" dirty="0"/>
              <a:t> time, you could skip this slide (or use this slide instead of the video in slide 21).</a:t>
            </a:r>
            <a:endParaRPr lang="en-US" dirty="0"/>
          </a:p>
          <a:p>
            <a:r>
              <a:rPr lang="en-US" dirty="0"/>
              <a:t>Source: https://www.mindtools.com/pages/article/newLDR_81.htm </a:t>
            </a:r>
          </a:p>
        </p:txBody>
      </p:sp>
      <p:sp>
        <p:nvSpPr>
          <p:cNvPr id="4" name="Slide Number Placeholder 3"/>
          <p:cNvSpPr>
            <a:spLocks noGrp="1"/>
          </p:cNvSpPr>
          <p:nvPr>
            <p:ph type="sldNum" sz="quarter" idx="10"/>
          </p:nvPr>
        </p:nvSpPr>
        <p:spPr/>
        <p:txBody>
          <a:bodyPr/>
          <a:lstStyle/>
          <a:p>
            <a:fld id="{47E0BEE6-E204-42B7-AFBF-BD8CC5A2BF47}" type="slidenum">
              <a:rPr lang="en-US" smtClean="0"/>
              <a:t>24</a:t>
            </a:fld>
            <a:endParaRPr lang="en-US"/>
          </a:p>
        </p:txBody>
      </p:sp>
    </p:spTree>
    <p:extLst>
      <p:ext uri="{BB962C8B-B14F-4D97-AF65-F5344CB8AC3E}">
        <p14:creationId xmlns:p14="http://schemas.microsoft.com/office/powerpoint/2010/main" val="329989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1-2): 2 minutes</a:t>
            </a:r>
          </a:p>
          <a:p>
            <a:r>
              <a:rPr lang="en-US" dirty="0"/>
              <a:t>Conflict</a:t>
            </a:r>
            <a:r>
              <a:rPr lang="en-US" baseline="0" dirty="0"/>
              <a:t> (slides 3-8 )</a:t>
            </a:r>
            <a:r>
              <a:rPr lang="en-US" dirty="0"/>
              <a:t>:</a:t>
            </a:r>
            <a:r>
              <a:rPr lang="en-US" baseline="0" dirty="0"/>
              <a:t> 10 minutes </a:t>
            </a:r>
            <a:r>
              <a:rPr lang="en-US" baseline="0" dirty="0" err="1"/>
              <a:t>minutes</a:t>
            </a:r>
            <a:endParaRPr lang="en-US" baseline="0" dirty="0"/>
          </a:p>
          <a:p>
            <a:r>
              <a:rPr lang="en-US" baseline="0" dirty="0"/>
              <a:t>Interventions (slides 9-23): 20-25 minutes</a:t>
            </a:r>
          </a:p>
          <a:p>
            <a:r>
              <a:rPr lang="en-US" baseline="0" dirty="0"/>
              <a:t>Listening &amp; communication (slides 24-33): 15 minutes</a:t>
            </a:r>
          </a:p>
          <a:p>
            <a:r>
              <a:rPr lang="en-US" baseline="0" dirty="0"/>
              <a:t>Wrap-up: 2 minutes</a:t>
            </a:r>
          </a:p>
          <a:p>
            <a:r>
              <a:rPr lang="en-US" baseline="0" dirty="0"/>
              <a:t>Total: 49-54 minutes</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25</a:t>
            </a:fld>
            <a:endParaRPr lang="en-US"/>
          </a:p>
        </p:txBody>
      </p:sp>
    </p:spTree>
    <p:extLst>
      <p:ext uri="{BB962C8B-B14F-4D97-AF65-F5344CB8AC3E}">
        <p14:creationId xmlns:p14="http://schemas.microsoft.com/office/powerpoint/2010/main" val="3614033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https://www.pexels.com/photo/girls-women-laughing-secret-29593/</a:t>
            </a:r>
          </a:p>
        </p:txBody>
      </p:sp>
      <p:sp>
        <p:nvSpPr>
          <p:cNvPr id="4" name="Slide Number Placeholder 3"/>
          <p:cNvSpPr>
            <a:spLocks noGrp="1"/>
          </p:cNvSpPr>
          <p:nvPr>
            <p:ph type="sldNum" sz="quarter" idx="10"/>
          </p:nvPr>
        </p:nvSpPr>
        <p:spPr/>
        <p:txBody>
          <a:bodyPr/>
          <a:lstStyle/>
          <a:p>
            <a:fld id="{47E0BEE6-E204-42B7-AFBF-BD8CC5A2BF47}" type="slidenum">
              <a:rPr lang="en-US" smtClean="0"/>
              <a:t>26</a:t>
            </a:fld>
            <a:endParaRPr lang="en-US"/>
          </a:p>
        </p:txBody>
      </p:sp>
    </p:spTree>
    <p:extLst>
      <p:ext uri="{BB962C8B-B14F-4D97-AF65-F5344CB8AC3E}">
        <p14:creationId xmlns:p14="http://schemas.microsoft.com/office/powerpoint/2010/main" val="1454749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https://pixabay.com/en/conversation-talk-talking-people-799448/ </a:t>
            </a:r>
          </a:p>
          <a:p>
            <a:r>
              <a:rPr lang="en-US"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27</a:t>
            </a:fld>
            <a:endParaRPr lang="en-US"/>
          </a:p>
        </p:txBody>
      </p:sp>
    </p:spTree>
    <p:extLst>
      <p:ext uri="{BB962C8B-B14F-4D97-AF65-F5344CB8AC3E}">
        <p14:creationId xmlns:p14="http://schemas.microsoft.com/office/powerpoint/2010/main" val="361735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running</a:t>
            </a:r>
            <a:r>
              <a:rPr lang="en-US" baseline="0" dirty="0"/>
              <a:t> out of time, skip this activity. (More important to practice proactive listening)</a:t>
            </a:r>
            <a:endParaRPr lang="en-US" dirty="0"/>
          </a:p>
          <a:p>
            <a:r>
              <a:rPr lang="en-US" dirty="0"/>
              <a:t>If</a:t>
            </a:r>
            <a:r>
              <a:rPr lang="en-US" baseline="0" dirty="0"/>
              <a:t> needed, the facilitator can be in a pair with someone. Otherwise, circulate and butt in as a reactive listener. </a:t>
            </a:r>
          </a:p>
          <a:p>
            <a:r>
              <a:rPr lang="en-US" baseline="0"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28</a:t>
            </a:fld>
            <a:endParaRPr lang="en-US"/>
          </a:p>
        </p:txBody>
      </p:sp>
    </p:spTree>
    <p:extLst>
      <p:ext uri="{BB962C8B-B14F-4D97-AF65-F5344CB8AC3E}">
        <p14:creationId xmlns:p14="http://schemas.microsoft.com/office/powerpoint/2010/main" val="3018756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https://www.google.com/search?q=talking&amp;biw=685&amp;bih=411&amp;source=lnms&amp;tbm=isch&amp;sa=X&amp;ved=0ahUKEwiL5q-U-6vRAhXkgVQKHbR8ATUQ_AUIBigB#tbs=sur:fc&amp;tbm=isch&amp;q=two+unhappy+people+&amp;imgrc=ik_JMn_w4zbeuM%3A</a:t>
            </a:r>
          </a:p>
        </p:txBody>
      </p:sp>
      <p:sp>
        <p:nvSpPr>
          <p:cNvPr id="4" name="Slide Number Placeholder 3"/>
          <p:cNvSpPr>
            <a:spLocks noGrp="1"/>
          </p:cNvSpPr>
          <p:nvPr>
            <p:ph type="sldNum" sz="quarter" idx="10"/>
          </p:nvPr>
        </p:nvSpPr>
        <p:spPr/>
        <p:txBody>
          <a:bodyPr/>
          <a:lstStyle/>
          <a:p>
            <a:fld id="{47E0BEE6-E204-42B7-AFBF-BD8CC5A2BF47}" type="slidenum">
              <a:rPr lang="en-US" smtClean="0"/>
              <a:t>29</a:t>
            </a:fld>
            <a:endParaRPr lang="en-US"/>
          </a:p>
        </p:txBody>
      </p:sp>
    </p:spTree>
    <p:extLst>
      <p:ext uri="{BB962C8B-B14F-4D97-AF65-F5344CB8AC3E}">
        <p14:creationId xmlns:p14="http://schemas.microsoft.com/office/powerpoint/2010/main" val="1274621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30</a:t>
            </a:fld>
            <a:endParaRPr lang="en-US"/>
          </a:p>
        </p:txBody>
      </p:sp>
    </p:spTree>
    <p:extLst>
      <p:ext uri="{BB962C8B-B14F-4D97-AF65-F5344CB8AC3E}">
        <p14:creationId xmlns:p14="http://schemas.microsoft.com/office/powerpoint/2010/main" val="875401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needed, the facilitator can be in a pair with someone. Otherwise, circulate and butt in as a reactive listener. </a:t>
            </a:r>
          </a:p>
          <a:p>
            <a:r>
              <a:rPr lang="en-US" baseline="0"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31</a:t>
            </a:fld>
            <a:endParaRPr lang="en-US"/>
          </a:p>
        </p:txBody>
      </p:sp>
    </p:spTree>
    <p:extLst>
      <p:ext uri="{BB962C8B-B14F-4D97-AF65-F5344CB8AC3E}">
        <p14:creationId xmlns:p14="http://schemas.microsoft.com/office/powerpoint/2010/main" val="235751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https://www.pexels.com/photo/rear-view-of-woman-using-mobile-phone-in-farm-247811/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32</a:t>
            </a:fld>
            <a:endParaRPr lang="en-US"/>
          </a:p>
        </p:txBody>
      </p:sp>
    </p:spTree>
    <p:extLst>
      <p:ext uri="{BB962C8B-B14F-4D97-AF65-F5344CB8AC3E}">
        <p14:creationId xmlns:p14="http://schemas.microsoft.com/office/powerpoint/2010/main" val="2761332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https://www.pexels.com/photo/women-sisters-friends-young-42389/</a:t>
            </a:r>
          </a:p>
        </p:txBody>
      </p:sp>
      <p:sp>
        <p:nvSpPr>
          <p:cNvPr id="4" name="Slide Number Placeholder 3"/>
          <p:cNvSpPr>
            <a:spLocks noGrp="1"/>
          </p:cNvSpPr>
          <p:nvPr>
            <p:ph type="sldNum" sz="quarter" idx="10"/>
          </p:nvPr>
        </p:nvSpPr>
        <p:spPr/>
        <p:txBody>
          <a:bodyPr/>
          <a:lstStyle/>
          <a:p>
            <a:fld id="{47E0BEE6-E204-42B7-AFBF-BD8CC5A2BF47}" type="slidenum">
              <a:rPr lang="en-US" smtClean="0"/>
              <a:t>34</a:t>
            </a:fld>
            <a:endParaRPr lang="en-US"/>
          </a:p>
        </p:txBody>
      </p:sp>
    </p:spTree>
    <p:extLst>
      <p:ext uri="{BB962C8B-B14F-4D97-AF65-F5344CB8AC3E}">
        <p14:creationId xmlns:p14="http://schemas.microsoft.com/office/powerpoint/2010/main" val="3101012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a:t>
            </a:fld>
            <a:endParaRPr lang="en-US"/>
          </a:p>
        </p:txBody>
      </p:sp>
    </p:spTree>
    <p:extLst>
      <p:ext uri="{BB962C8B-B14F-4D97-AF65-F5344CB8AC3E}">
        <p14:creationId xmlns:p14="http://schemas.microsoft.com/office/powerpoint/2010/main" val="3269618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35</a:t>
            </a:fld>
            <a:endParaRPr lang="en-US"/>
          </a:p>
        </p:txBody>
      </p:sp>
    </p:spTree>
    <p:extLst>
      <p:ext uri="{BB962C8B-B14F-4D97-AF65-F5344CB8AC3E}">
        <p14:creationId xmlns:p14="http://schemas.microsoft.com/office/powerpoint/2010/main" val="33231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Overview:</a:t>
            </a:r>
          </a:p>
          <a:p>
            <a:pPr marL="0" indent="0">
              <a:buNone/>
            </a:pPr>
            <a:r>
              <a:rPr lang="en-US" baseline="0" dirty="0"/>
              <a:t>Intro (slides 1-2): 2 minutes</a:t>
            </a:r>
          </a:p>
          <a:p>
            <a:r>
              <a:rPr lang="en-US" dirty="0"/>
              <a:t>Conflict</a:t>
            </a:r>
            <a:r>
              <a:rPr lang="en-US" baseline="0" dirty="0"/>
              <a:t> (slides 3-8 )</a:t>
            </a:r>
            <a:r>
              <a:rPr lang="en-US" dirty="0"/>
              <a:t>:</a:t>
            </a:r>
            <a:r>
              <a:rPr lang="en-US" baseline="0" dirty="0"/>
              <a:t> 10 minutes </a:t>
            </a:r>
            <a:r>
              <a:rPr lang="en-US" baseline="0" dirty="0" err="1"/>
              <a:t>minutes</a:t>
            </a:r>
            <a:endParaRPr lang="en-US" baseline="0" dirty="0"/>
          </a:p>
          <a:p>
            <a:r>
              <a:rPr lang="en-US" baseline="0" dirty="0"/>
              <a:t>Interventions (slides 9-23): 20-25 minutes</a:t>
            </a:r>
          </a:p>
          <a:p>
            <a:r>
              <a:rPr lang="en-US" baseline="0" dirty="0"/>
              <a:t>Listening &amp; communication (slides 24-33): 15 minutes</a:t>
            </a:r>
          </a:p>
          <a:p>
            <a:r>
              <a:rPr lang="en-US" baseline="0" dirty="0"/>
              <a:t>Wrap-up: 2 minutes</a:t>
            </a:r>
          </a:p>
          <a:p>
            <a:r>
              <a:rPr lang="en-US" baseline="0" dirty="0"/>
              <a:t>Total: 49-54 minutes</a:t>
            </a:r>
          </a:p>
          <a:p>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4</a:t>
            </a:fld>
            <a:endParaRPr lang="en-US"/>
          </a:p>
        </p:txBody>
      </p:sp>
    </p:spTree>
    <p:extLst>
      <p:ext uri="{BB962C8B-B14F-4D97-AF65-F5344CB8AC3E}">
        <p14:creationId xmlns:p14="http://schemas.microsoft.com/office/powerpoint/2010/main" val="120680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r>
              <a:rPr lang="en-US" baseline="0" dirty="0"/>
              <a:t> https://www.youtube.com/watch?v=s3umh1bjvgQ </a:t>
            </a:r>
          </a:p>
          <a:p>
            <a:r>
              <a:rPr lang="en-US" baseline="0" dirty="0"/>
              <a:t>May take several seconds to load</a:t>
            </a:r>
          </a:p>
          <a:p>
            <a:r>
              <a:rPr lang="en-US" baseline="0" dirty="0"/>
              <a:t>Video is about 1 minute</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5</a:t>
            </a:fld>
            <a:endParaRPr lang="en-US"/>
          </a:p>
        </p:txBody>
      </p:sp>
    </p:spTree>
    <p:extLst>
      <p:ext uri="{BB962C8B-B14F-4D97-AF65-F5344CB8AC3E}">
        <p14:creationId xmlns:p14="http://schemas.microsoft.com/office/powerpoint/2010/main" val="108176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each person about 2 minutes to share (5 minutes total to think and discuss)</a:t>
            </a:r>
          </a:p>
          <a:p>
            <a:r>
              <a:rPr lang="en-US" dirty="0"/>
              <a:t>Content:</a:t>
            </a:r>
            <a:r>
              <a:rPr lang="en-US" baseline="0" dirty="0"/>
              <a: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 </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6</a:t>
            </a:fld>
            <a:endParaRPr lang="en-US"/>
          </a:p>
        </p:txBody>
      </p:sp>
    </p:spTree>
    <p:extLst>
      <p:ext uri="{BB962C8B-B14F-4D97-AF65-F5344CB8AC3E}">
        <p14:creationId xmlns:p14="http://schemas.microsoft.com/office/powerpoint/2010/main" val="358116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https://en.wikipedia.org/wiki/Karnak#/media/File:Karnakpanorama.jpg </a:t>
            </a:r>
          </a:p>
        </p:txBody>
      </p:sp>
      <p:sp>
        <p:nvSpPr>
          <p:cNvPr id="4" name="Slide Number Placeholder 3"/>
          <p:cNvSpPr>
            <a:spLocks noGrp="1"/>
          </p:cNvSpPr>
          <p:nvPr>
            <p:ph type="sldNum" sz="quarter" idx="10"/>
          </p:nvPr>
        </p:nvSpPr>
        <p:spPr/>
        <p:txBody>
          <a:bodyPr/>
          <a:lstStyle/>
          <a:p>
            <a:fld id="{47E0BEE6-E204-42B7-AFBF-BD8CC5A2BF47}" type="slidenum">
              <a:rPr lang="en-US" smtClean="0"/>
              <a:t>7</a:t>
            </a:fld>
            <a:endParaRPr lang="en-US"/>
          </a:p>
        </p:txBody>
      </p:sp>
    </p:spTree>
    <p:extLst>
      <p:ext uri="{BB962C8B-B14F-4D97-AF65-F5344CB8AC3E}">
        <p14:creationId xmlns:p14="http://schemas.microsoft.com/office/powerpoint/2010/main" val="398919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https://en.wikipedia.org/wiki/Korean_War </a:t>
            </a:r>
          </a:p>
        </p:txBody>
      </p:sp>
      <p:sp>
        <p:nvSpPr>
          <p:cNvPr id="4" name="Slide Number Placeholder 3"/>
          <p:cNvSpPr>
            <a:spLocks noGrp="1"/>
          </p:cNvSpPr>
          <p:nvPr>
            <p:ph type="sldNum" sz="quarter" idx="10"/>
          </p:nvPr>
        </p:nvSpPr>
        <p:spPr/>
        <p:txBody>
          <a:bodyPr/>
          <a:lstStyle/>
          <a:p>
            <a:fld id="{47E0BEE6-E204-42B7-AFBF-BD8CC5A2BF47}" type="slidenum">
              <a:rPr lang="en-US" smtClean="0"/>
              <a:t>8</a:t>
            </a:fld>
            <a:endParaRPr lang="en-US"/>
          </a:p>
        </p:txBody>
      </p:sp>
    </p:spTree>
    <p:extLst>
      <p:ext uri="{BB962C8B-B14F-4D97-AF65-F5344CB8AC3E}">
        <p14:creationId xmlns:p14="http://schemas.microsoft.com/office/powerpoint/2010/main" val="153971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Call on class members to share a couple examples, or share your own. </a:t>
            </a:r>
          </a:p>
          <a:p>
            <a:r>
              <a:rPr lang="en-US" dirty="0"/>
              <a:t>Content: </a:t>
            </a:r>
            <a:r>
              <a:rPr lang="en-US" sz="1200" b="0" i="0" kern="1200" dirty="0">
                <a:solidFill>
                  <a:schemeClr val="tx1"/>
                </a:solidFill>
                <a:effectLst/>
                <a:latin typeface="+mn-lt"/>
                <a:ea typeface="+mn-ea"/>
                <a:cs typeface="+mn-cs"/>
              </a:rPr>
              <a:t>www.enme.umd.edu/labs/BESTEAMS/SlidesAdvancedInterpersonal.</a:t>
            </a:r>
            <a:r>
              <a:rPr lang="en-US" sz="1200" b="1" i="0" kern="1200" dirty="0">
                <a:solidFill>
                  <a:schemeClr val="tx1"/>
                </a:solidFill>
                <a:effectLst/>
                <a:latin typeface="+mn-lt"/>
                <a:ea typeface="+mn-ea"/>
                <a:cs typeface="+mn-cs"/>
              </a:rPr>
              <a:t>ppt</a:t>
            </a:r>
            <a:endParaRPr lang="en-US" dirty="0"/>
          </a:p>
        </p:txBody>
      </p:sp>
      <p:sp>
        <p:nvSpPr>
          <p:cNvPr id="4" name="Slide Number Placeholder 3"/>
          <p:cNvSpPr>
            <a:spLocks noGrp="1"/>
          </p:cNvSpPr>
          <p:nvPr>
            <p:ph type="sldNum" sz="quarter" idx="10"/>
          </p:nvPr>
        </p:nvSpPr>
        <p:spPr/>
        <p:txBody>
          <a:bodyPr/>
          <a:lstStyle/>
          <a:p>
            <a:fld id="{47E0BEE6-E204-42B7-AFBF-BD8CC5A2BF47}" type="slidenum">
              <a:rPr lang="en-US" smtClean="0"/>
              <a:t>9</a:t>
            </a:fld>
            <a:endParaRPr lang="en-US"/>
          </a:p>
        </p:txBody>
      </p:sp>
    </p:spTree>
    <p:extLst>
      <p:ext uri="{BB962C8B-B14F-4D97-AF65-F5344CB8AC3E}">
        <p14:creationId xmlns:p14="http://schemas.microsoft.com/office/powerpoint/2010/main" val="78361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4052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5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7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1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167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8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9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1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35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2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7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1/11/2017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96196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QLbGHQo4qnA"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PuJgqTs-G44" TargetMode="External"/><Relationship Id="rId2" Type="http://schemas.openxmlformats.org/officeDocument/2006/relationships/hyperlink" Target="http://ecu3.msh.org/quality/ittools/itnegot.cfm" TargetMode="External"/><Relationship Id="rId1" Type="http://schemas.openxmlformats.org/officeDocument/2006/relationships/slideLayout" Target="../slideLayouts/slideLayout2.xml"/><Relationship Id="rId5" Type="http://schemas.openxmlformats.org/officeDocument/2006/relationships/hyperlink" Target="http://www.enme.umd.edu/labs/BESTEAMS/SlidesAdvancedInterpersonal.ppt" TargetMode="External"/><Relationship Id="rId4" Type="http://schemas.openxmlformats.org/officeDocument/2006/relationships/hyperlink" Target="https://www.mindtools.com/pages/article/newLDR_81.ht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s3umh1bjvgQ"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24" y="0"/>
            <a:ext cx="609935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944183" y="1287865"/>
            <a:ext cx="5151817" cy="4273170"/>
          </a:xfrm>
          <a:prstGeom prst="rect">
            <a:avLst/>
          </a:prstGeom>
        </p:spPr>
      </p:pic>
      <p:sp>
        <p:nvSpPr>
          <p:cNvPr id="2" name="Title 1"/>
          <p:cNvSpPr>
            <a:spLocks noGrp="1"/>
          </p:cNvSpPr>
          <p:nvPr>
            <p:ph type="ctrTitle"/>
          </p:nvPr>
        </p:nvSpPr>
        <p:spPr>
          <a:xfrm>
            <a:off x="6941572" y="758952"/>
            <a:ext cx="4921079" cy="4041648"/>
          </a:xfrm>
        </p:spPr>
        <p:txBody>
          <a:bodyPr>
            <a:normAutofit/>
          </a:bodyPr>
          <a:lstStyle/>
          <a:p>
            <a:r>
              <a:rPr lang="en-US" sz="6000" dirty="0"/>
              <a:t>Conflict Resolution</a:t>
            </a:r>
          </a:p>
        </p:txBody>
      </p:sp>
      <p:sp>
        <p:nvSpPr>
          <p:cNvPr id="3" name="Subtitle 2"/>
          <p:cNvSpPr>
            <a:spLocks noGrp="1"/>
          </p:cNvSpPr>
          <p:nvPr>
            <p:ph type="subTitle" idx="1"/>
          </p:nvPr>
        </p:nvSpPr>
        <p:spPr>
          <a:xfrm>
            <a:off x="6927095" y="4800600"/>
            <a:ext cx="3753096" cy="1691640"/>
          </a:xfrm>
        </p:spPr>
        <p:txBody>
          <a:bodyPr>
            <a:normAutofit/>
          </a:bodyPr>
          <a:lstStyle/>
          <a:p>
            <a:r>
              <a:rPr lang="en-US" sz="2400" dirty="0">
                <a:solidFill>
                  <a:schemeClr val="tx1">
                    <a:lumMod val="85000"/>
                  </a:schemeClr>
                </a:solidFill>
              </a:rPr>
              <a:t>Soft Skills</a:t>
            </a:r>
          </a:p>
        </p:txBody>
      </p:sp>
    </p:spTree>
    <p:extLst>
      <p:ext uri="{BB962C8B-B14F-4D97-AF65-F5344CB8AC3E}">
        <p14:creationId xmlns:p14="http://schemas.microsoft.com/office/powerpoint/2010/main" val="330352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&amp; Interventions</a:t>
            </a:r>
          </a:p>
        </p:txBody>
      </p:sp>
      <p:sp>
        <p:nvSpPr>
          <p:cNvPr id="3" name="Text Placeholder 2"/>
          <p:cNvSpPr>
            <a:spLocks noGrp="1"/>
          </p:cNvSpPr>
          <p:nvPr>
            <p:ph type="body" idx="1"/>
          </p:nvPr>
        </p:nvSpPr>
        <p:spPr/>
        <p:txBody>
          <a:bodyPr/>
          <a:lstStyle/>
          <a:p>
            <a:r>
              <a:rPr lang="en-US" dirty="0"/>
              <a:t>ACME Seminar</a:t>
            </a:r>
          </a:p>
          <a:p>
            <a:endParaRPr lang="en-US" dirty="0"/>
          </a:p>
        </p:txBody>
      </p:sp>
    </p:spTree>
    <p:extLst>
      <p:ext uri="{BB962C8B-B14F-4D97-AF65-F5344CB8AC3E}">
        <p14:creationId xmlns:p14="http://schemas.microsoft.com/office/powerpoint/2010/main" val="38491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Instructor: </a:t>
            </a:r>
          </a:p>
        </p:txBody>
      </p:sp>
      <p:sp>
        <p:nvSpPr>
          <p:cNvPr id="5" name="Content Placeholder 4"/>
          <p:cNvSpPr>
            <a:spLocks noGrp="1"/>
          </p:cNvSpPr>
          <p:nvPr>
            <p:ph idx="1"/>
          </p:nvPr>
        </p:nvSpPr>
        <p:spPr/>
        <p:txBody>
          <a:bodyPr>
            <a:normAutofit/>
          </a:bodyPr>
          <a:lstStyle/>
          <a:p>
            <a:r>
              <a:rPr lang="en-US" sz="2800" dirty="0"/>
              <a:t>For each of the 5 approaches, introduce the approach, then (if you have time) discuss when this approach would be useful and when it might be harmful.</a:t>
            </a:r>
          </a:p>
          <a:p>
            <a:r>
              <a:rPr lang="en-US" sz="2800" dirty="0"/>
              <a:t>Decide ahead of time how long you’ll spend on each approach (maybe 2 minutes/approach) </a:t>
            </a:r>
          </a:p>
          <a:p>
            <a:r>
              <a:rPr lang="en-US" sz="2800" dirty="0"/>
              <a:t>You may want to think of examples ahead of time. They could be from work, school, or personal relationships. </a:t>
            </a:r>
          </a:p>
        </p:txBody>
      </p:sp>
    </p:spTree>
    <p:extLst>
      <p:ext uri="{BB962C8B-B14F-4D97-AF65-F5344CB8AC3E}">
        <p14:creationId xmlns:p14="http://schemas.microsoft.com/office/powerpoint/2010/main" val="333205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Management Approaches</a:t>
            </a:r>
          </a:p>
        </p:txBody>
      </p:sp>
      <p:sp>
        <p:nvSpPr>
          <p:cNvPr id="3" name="Content Placeholder 2"/>
          <p:cNvSpPr>
            <a:spLocks noGrp="1"/>
          </p:cNvSpPr>
          <p:nvPr>
            <p:ph idx="1"/>
          </p:nvPr>
        </p:nvSpPr>
        <p:spPr>
          <a:xfrm>
            <a:off x="1261872" y="1691322"/>
            <a:ext cx="8595360" cy="4351337"/>
          </a:xfrm>
        </p:spPr>
        <p:txBody>
          <a:bodyPr>
            <a:normAutofit/>
          </a:bodyPr>
          <a:lstStyle/>
          <a:p>
            <a:pPr marL="0" indent="0">
              <a:lnSpc>
                <a:spcPct val="150000"/>
              </a:lnSpc>
              <a:buNone/>
            </a:pPr>
            <a:r>
              <a:rPr lang="en-US" sz="3200" dirty="0"/>
              <a:t>1. Accommodating: give the other side what it wants. </a:t>
            </a:r>
          </a:p>
          <a:p>
            <a:pPr lvl="1">
              <a:lnSpc>
                <a:spcPct val="150000"/>
              </a:lnSpc>
            </a:pPr>
            <a:r>
              <a:rPr lang="en-US" sz="3200" dirty="0"/>
              <a:t>Use: when stakes are low or you want to keep the peace</a:t>
            </a:r>
          </a:p>
          <a:p>
            <a:pPr lvl="3"/>
            <a:endParaRPr lang="en-US" dirty="0"/>
          </a:p>
        </p:txBody>
      </p:sp>
      <p:pic>
        <p:nvPicPr>
          <p:cNvPr id="4" name="Picture 3"/>
          <p:cNvPicPr>
            <a:picLocks noChangeAspect="1"/>
          </p:cNvPicPr>
          <p:nvPr/>
        </p:nvPicPr>
        <p:blipFill>
          <a:blip r:embed="rId3"/>
          <a:stretch>
            <a:fillRect/>
          </a:stretch>
        </p:blipFill>
        <p:spPr>
          <a:xfrm>
            <a:off x="-1" y="-235975"/>
            <a:ext cx="12192001" cy="8128001"/>
          </a:xfrm>
          <a:prstGeom prst="rect">
            <a:avLst/>
          </a:prstGeom>
        </p:spPr>
      </p:pic>
    </p:spTree>
    <p:extLst>
      <p:ext uri="{BB962C8B-B14F-4D97-AF65-F5344CB8AC3E}">
        <p14:creationId xmlns:p14="http://schemas.microsoft.com/office/powerpoint/2010/main" val="16300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Management Approaches</a:t>
            </a:r>
          </a:p>
        </p:txBody>
      </p:sp>
      <p:sp>
        <p:nvSpPr>
          <p:cNvPr id="3" name="Content Placeholder 2"/>
          <p:cNvSpPr>
            <a:spLocks noGrp="1"/>
          </p:cNvSpPr>
          <p:nvPr>
            <p:ph idx="1"/>
          </p:nvPr>
        </p:nvSpPr>
        <p:spPr/>
        <p:txBody>
          <a:bodyPr>
            <a:normAutofit/>
          </a:bodyPr>
          <a:lstStyle/>
          <a:p>
            <a:pPr marL="0" indent="0">
              <a:lnSpc>
                <a:spcPct val="150000"/>
              </a:lnSpc>
              <a:buNone/>
            </a:pPr>
            <a:r>
              <a:rPr lang="en-US" sz="3200" dirty="0"/>
              <a:t>2. Avoiding: ignore the conflict and hope it goes away</a:t>
            </a:r>
          </a:p>
          <a:p>
            <a:pPr lvl="1">
              <a:lnSpc>
                <a:spcPct val="150000"/>
              </a:lnSpc>
            </a:pPr>
            <a:r>
              <a:rPr lang="en-US" sz="3200" dirty="0"/>
              <a:t>Sometimes walking away allows people to calm down and think things through</a:t>
            </a:r>
          </a:p>
          <a:p>
            <a:pPr lvl="1">
              <a:lnSpc>
                <a:spcPct val="150000"/>
              </a:lnSpc>
            </a:pPr>
            <a:r>
              <a:rPr lang="en-US" sz="3200" dirty="0"/>
              <a:t>Most problems don’t go away on their own</a:t>
            </a:r>
          </a:p>
          <a:p>
            <a:pPr marL="548640" lvl="2" indent="0">
              <a:buNone/>
            </a:pPr>
            <a:endParaRPr lang="en-US" sz="3200" dirty="0"/>
          </a:p>
        </p:txBody>
      </p:sp>
      <p:pic>
        <p:nvPicPr>
          <p:cNvPr id="4" name="Picture 3"/>
          <p:cNvPicPr>
            <a:picLocks noChangeAspect="1"/>
          </p:cNvPicPr>
          <p:nvPr/>
        </p:nvPicPr>
        <p:blipFill>
          <a:blip r:embed="rId3"/>
          <a:stretch>
            <a:fillRect/>
          </a:stretch>
        </p:blipFill>
        <p:spPr>
          <a:xfrm>
            <a:off x="0" y="0"/>
            <a:ext cx="12192000" cy="8132323"/>
          </a:xfrm>
          <a:prstGeom prst="rect">
            <a:avLst/>
          </a:prstGeom>
        </p:spPr>
      </p:pic>
    </p:spTree>
    <p:extLst>
      <p:ext uri="{BB962C8B-B14F-4D97-AF65-F5344CB8AC3E}">
        <p14:creationId xmlns:p14="http://schemas.microsoft.com/office/powerpoint/2010/main" val="21967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Management Approaches</a:t>
            </a:r>
          </a:p>
        </p:txBody>
      </p:sp>
      <p:sp>
        <p:nvSpPr>
          <p:cNvPr id="3" name="Content Placeholder 2"/>
          <p:cNvSpPr>
            <a:spLocks noGrp="1"/>
          </p:cNvSpPr>
          <p:nvPr>
            <p:ph idx="1"/>
          </p:nvPr>
        </p:nvSpPr>
        <p:spPr/>
        <p:txBody>
          <a:bodyPr>
            <a:normAutofit fontScale="92500" lnSpcReduction="10000"/>
          </a:bodyPr>
          <a:lstStyle/>
          <a:p>
            <a:pPr marL="0" indent="0">
              <a:lnSpc>
                <a:spcPct val="150000"/>
              </a:lnSpc>
              <a:buNone/>
            </a:pPr>
            <a:r>
              <a:rPr lang="en-US" sz="3200" dirty="0"/>
              <a:t>3. Collaborating: find a solution everyone accepts</a:t>
            </a:r>
          </a:p>
          <a:p>
            <a:pPr lvl="1">
              <a:lnSpc>
                <a:spcPct val="150000"/>
              </a:lnSpc>
            </a:pPr>
            <a:r>
              <a:rPr lang="en-US" sz="3200" dirty="0"/>
              <a:t>Use for important decisions that affect everyone</a:t>
            </a:r>
          </a:p>
          <a:p>
            <a:pPr lvl="1">
              <a:lnSpc>
                <a:spcPct val="150000"/>
              </a:lnSpc>
            </a:pPr>
            <a:r>
              <a:rPr lang="en-US" sz="3200" dirty="0"/>
              <a:t>Too time consuming to use for small decisions</a:t>
            </a:r>
          </a:p>
          <a:p>
            <a:endParaRPr lang="en-US" dirty="0"/>
          </a:p>
        </p:txBody>
      </p:sp>
      <p:pic>
        <p:nvPicPr>
          <p:cNvPr id="4" name="Picture 3"/>
          <p:cNvPicPr>
            <a:picLocks noChangeAspect="1"/>
          </p:cNvPicPr>
          <p:nvPr/>
        </p:nvPicPr>
        <p:blipFill>
          <a:blip r:embed="rId3"/>
          <a:stretch>
            <a:fillRect/>
          </a:stretch>
        </p:blipFill>
        <p:spPr>
          <a:xfrm>
            <a:off x="0" y="0"/>
            <a:ext cx="12192000" cy="8132322"/>
          </a:xfrm>
          <a:prstGeom prst="rect">
            <a:avLst/>
          </a:prstGeom>
        </p:spPr>
      </p:pic>
    </p:spTree>
    <p:extLst>
      <p:ext uri="{BB962C8B-B14F-4D97-AF65-F5344CB8AC3E}">
        <p14:creationId xmlns:p14="http://schemas.microsoft.com/office/powerpoint/2010/main" val="321424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Management Approaches</a:t>
            </a:r>
          </a:p>
        </p:txBody>
      </p:sp>
      <p:sp>
        <p:nvSpPr>
          <p:cNvPr id="3" name="Content Placeholder 2"/>
          <p:cNvSpPr>
            <a:spLocks noGrp="1"/>
          </p:cNvSpPr>
          <p:nvPr>
            <p:ph idx="1"/>
          </p:nvPr>
        </p:nvSpPr>
        <p:spPr/>
        <p:txBody>
          <a:bodyPr/>
          <a:lstStyle/>
          <a:p>
            <a:pPr marL="0" indent="0">
              <a:lnSpc>
                <a:spcPct val="150000"/>
              </a:lnSpc>
              <a:buNone/>
            </a:pPr>
            <a:r>
              <a:rPr lang="en-US" sz="3200" dirty="0"/>
              <a:t>4. Compromise: both sides give up something to obtain a mutually acceptable solution</a:t>
            </a:r>
          </a:p>
          <a:p>
            <a:pPr lvl="1">
              <a:lnSpc>
                <a:spcPct val="150000"/>
              </a:lnSpc>
            </a:pPr>
            <a:r>
              <a:rPr lang="en-US" sz="3200" dirty="0"/>
              <a:t>Use when parties hold equal power</a:t>
            </a:r>
          </a:p>
          <a:p>
            <a:endParaRPr lang="en-US" dirty="0"/>
          </a:p>
        </p:txBody>
      </p:sp>
      <p:pic>
        <p:nvPicPr>
          <p:cNvPr id="4" name="Picture 3"/>
          <p:cNvPicPr>
            <a:picLocks noChangeAspect="1"/>
          </p:cNvPicPr>
          <p:nvPr/>
        </p:nvPicPr>
        <p:blipFill>
          <a:blip r:embed="rId3"/>
          <a:stretch>
            <a:fillRect/>
          </a:stretch>
        </p:blipFill>
        <p:spPr>
          <a:xfrm>
            <a:off x="329805" y="867123"/>
            <a:ext cx="10624707" cy="5489432"/>
          </a:xfrm>
          <a:prstGeom prst="rect">
            <a:avLst/>
          </a:prstGeom>
        </p:spPr>
      </p:pic>
    </p:spTree>
    <p:extLst>
      <p:ext uri="{BB962C8B-B14F-4D97-AF65-F5344CB8AC3E}">
        <p14:creationId xmlns:p14="http://schemas.microsoft.com/office/powerpoint/2010/main" val="26621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Management Approaches</a:t>
            </a:r>
          </a:p>
        </p:txBody>
      </p:sp>
      <p:sp>
        <p:nvSpPr>
          <p:cNvPr id="3" name="Content Placeholder 2"/>
          <p:cNvSpPr>
            <a:spLocks noGrp="1"/>
          </p:cNvSpPr>
          <p:nvPr>
            <p:ph idx="1"/>
          </p:nvPr>
        </p:nvSpPr>
        <p:spPr/>
        <p:txBody>
          <a:bodyPr/>
          <a:lstStyle/>
          <a:p>
            <a:pPr marL="0" indent="0">
              <a:lnSpc>
                <a:spcPct val="150000"/>
              </a:lnSpc>
              <a:buNone/>
            </a:pPr>
            <a:r>
              <a:rPr lang="en-US" sz="3200" dirty="0"/>
              <a:t>5. Competing: one side wins, the other loses</a:t>
            </a:r>
          </a:p>
          <a:p>
            <a:pPr lvl="1">
              <a:lnSpc>
                <a:spcPct val="150000"/>
              </a:lnSpc>
            </a:pPr>
            <a:r>
              <a:rPr lang="en-US" sz="3200" dirty="0"/>
              <a:t>Works in an emergency</a:t>
            </a:r>
          </a:p>
          <a:p>
            <a:pPr lvl="1">
              <a:lnSpc>
                <a:spcPct val="150000"/>
              </a:lnSpc>
            </a:pPr>
            <a:r>
              <a:rPr lang="en-US" sz="3200" dirty="0"/>
              <a:t>Tends to generate ill-will</a:t>
            </a:r>
          </a:p>
          <a:p>
            <a:endParaRPr lang="en-US" dirty="0"/>
          </a:p>
        </p:txBody>
      </p:sp>
      <p:pic>
        <p:nvPicPr>
          <p:cNvPr id="4" name="Picture 3"/>
          <p:cNvPicPr>
            <a:picLocks noChangeAspect="1"/>
          </p:cNvPicPr>
          <p:nvPr/>
        </p:nvPicPr>
        <p:blipFill>
          <a:blip r:embed="rId3"/>
          <a:stretch>
            <a:fillRect/>
          </a:stretch>
        </p:blipFill>
        <p:spPr>
          <a:xfrm>
            <a:off x="0" y="-1194944"/>
            <a:ext cx="12192000" cy="8864430"/>
          </a:xfrm>
          <a:prstGeom prst="rect">
            <a:avLst/>
          </a:prstGeom>
        </p:spPr>
      </p:pic>
    </p:spTree>
    <p:extLst>
      <p:ext uri="{BB962C8B-B14F-4D97-AF65-F5344CB8AC3E}">
        <p14:creationId xmlns:p14="http://schemas.microsoft.com/office/powerpoint/2010/main" val="60944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a:t>
            </a:r>
          </a:p>
        </p:txBody>
      </p:sp>
      <p:sp>
        <p:nvSpPr>
          <p:cNvPr id="3" name="Content Placeholder 2"/>
          <p:cNvSpPr>
            <a:spLocks noGrp="1"/>
          </p:cNvSpPr>
          <p:nvPr>
            <p:ph idx="1"/>
          </p:nvPr>
        </p:nvSpPr>
        <p:spPr>
          <a:xfrm>
            <a:off x="1261871" y="1828800"/>
            <a:ext cx="9502273" cy="4351337"/>
          </a:xfrm>
        </p:spPr>
        <p:txBody>
          <a:bodyPr>
            <a:normAutofit/>
          </a:bodyPr>
          <a:lstStyle/>
          <a:p>
            <a:pPr>
              <a:lnSpc>
                <a:spcPct val="150000"/>
              </a:lnSpc>
            </a:pPr>
            <a:r>
              <a:rPr lang="en-US" sz="2800" dirty="0"/>
              <a:t>The purpose of intervening is to </a:t>
            </a:r>
          </a:p>
          <a:p>
            <a:pPr lvl="1">
              <a:lnSpc>
                <a:spcPct val="150000"/>
              </a:lnSpc>
            </a:pPr>
            <a:r>
              <a:rPr lang="en-US" sz="2600" dirty="0"/>
              <a:t>disrupt conflict</a:t>
            </a:r>
          </a:p>
          <a:p>
            <a:pPr lvl="1">
              <a:lnSpc>
                <a:spcPct val="150000"/>
              </a:lnSpc>
            </a:pPr>
            <a:r>
              <a:rPr lang="en-US" sz="2600" dirty="0"/>
              <a:t>get the project back on track</a:t>
            </a:r>
          </a:p>
          <a:p>
            <a:pPr>
              <a:lnSpc>
                <a:spcPct val="150000"/>
              </a:lnSpc>
            </a:pPr>
            <a:endParaRPr lang="en-US" sz="2400" dirty="0"/>
          </a:p>
          <a:p>
            <a:pPr lvl="1"/>
            <a:endParaRPr lang="en-US" sz="2400" dirty="0"/>
          </a:p>
        </p:txBody>
      </p:sp>
    </p:spTree>
    <p:extLst>
      <p:ext uri="{BB962C8B-B14F-4D97-AF65-F5344CB8AC3E}">
        <p14:creationId xmlns:p14="http://schemas.microsoft.com/office/powerpoint/2010/main" val="3852196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XYZ Model</a:t>
            </a:r>
          </a:p>
        </p:txBody>
      </p:sp>
      <p:sp>
        <p:nvSpPr>
          <p:cNvPr id="5" name="Content Placeholder 4"/>
          <p:cNvSpPr>
            <a:spLocks noGrp="1"/>
          </p:cNvSpPr>
          <p:nvPr>
            <p:ph sz="half" idx="1"/>
          </p:nvPr>
        </p:nvSpPr>
        <p:spPr>
          <a:xfrm>
            <a:off x="1261871" y="1828800"/>
            <a:ext cx="8976637" cy="4351337"/>
          </a:xfrm>
        </p:spPr>
        <p:txBody>
          <a:bodyPr>
            <a:normAutofit/>
          </a:bodyPr>
          <a:lstStyle/>
          <a:p>
            <a:pPr marL="0" indent="0" algn="ctr">
              <a:lnSpc>
                <a:spcPct val="150000"/>
              </a:lnSpc>
              <a:spcBef>
                <a:spcPts val="0"/>
              </a:spcBef>
              <a:spcAft>
                <a:spcPts val="0"/>
              </a:spcAft>
              <a:buNone/>
            </a:pPr>
            <a:endParaRPr lang="en-US" sz="3200" dirty="0"/>
          </a:p>
          <a:p>
            <a:pPr marL="0" indent="0" algn="ctr">
              <a:lnSpc>
                <a:spcPct val="150000"/>
              </a:lnSpc>
              <a:spcBef>
                <a:spcPts val="0"/>
              </a:spcBef>
              <a:spcAft>
                <a:spcPts val="0"/>
              </a:spcAft>
              <a:buNone/>
            </a:pPr>
            <a:r>
              <a:rPr lang="en-US" sz="3200" dirty="0"/>
              <a:t>When you do X,</a:t>
            </a:r>
          </a:p>
          <a:p>
            <a:pPr marL="0" indent="0" algn="ctr">
              <a:lnSpc>
                <a:spcPct val="150000"/>
              </a:lnSpc>
              <a:spcBef>
                <a:spcPts val="0"/>
              </a:spcBef>
              <a:spcAft>
                <a:spcPts val="0"/>
              </a:spcAft>
              <a:buNone/>
            </a:pPr>
            <a:r>
              <a:rPr lang="en-US" sz="3200" dirty="0"/>
              <a:t>in situation Y</a:t>
            </a:r>
          </a:p>
          <a:p>
            <a:pPr marL="0" indent="0" algn="ctr">
              <a:lnSpc>
                <a:spcPct val="150000"/>
              </a:lnSpc>
              <a:spcBef>
                <a:spcPts val="0"/>
              </a:spcBef>
              <a:spcAft>
                <a:spcPts val="0"/>
              </a:spcAft>
              <a:buNone/>
            </a:pPr>
            <a:r>
              <a:rPr lang="en-US" sz="3200" dirty="0"/>
              <a:t>I feel Z.</a:t>
            </a:r>
          </a:p>
        </p:txBody>
      </p:sp>
    </p:spTree>
    <p:extLst>
      <p:ext uri="{BB962C8B-B14F-4D97-AF65-F5344CB8AC3E}">
        <p14:creationId xmlns:p14="http://schemas.microsoft.com/office/powerpoint/2010/main" val="395647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pPr marL="0" indent="0" algn="ctr">
              <a:buNone/>
            </a:pPr>
            <a:endParaRPr lang="en-US" sz="3200" dirty="0"/>
          </a:p>
          <a:p>
            <a:pPr marL="0" indent="0" algn="ctr">
              <a:buNone/>
            </a:pPr>
            <a:r>
              <a:rPr lang="en-US" sz="3200" dirty="0"/>
              <a:t>When you criticize my ideas</a:t>
            </a:r>
          </a:p>
          <a:p>
            <a:pPr marL="0" indent="0" algn="ctr">
              <a:buNone/>
            </a:pPr>
            <a:r>
              <a:rPr lang="en-US" sz="3200" dirty="0"/>
              <a:t>in front of the whole team</a:t>
            </a:r>
          </a:p>
          <a:p>
            <a:pPr marL="0" indent="0" algn="ctr">
              <a:buNone/>
            </a:pPr>
            <a:r>
              <a:rPr lang="en-US" sz="3200" dirty="0"/>
              <a:t>I feel attacked. </a:t>
            </a:r>
          </a:p>
        </p:txBody>
      </p:sp>
    </p:spTree>
    <p:extLst>
      <p:ext uri="{BB962C8B-B14F-4D97-AF65-F5344CB8AC3E}">
        <p14:creationId xmlns:p14="http://schemas.microsoft.com/office/powerpoint/2010/main" val="1278474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lnSpcReduction="10000"/>
          </a:bodyPr>
          <a:lstStyle/>
          <a:p>
            <a:pPr marL="0" indent="0">
              <a:buNone/>
            </a:pPr>
            <a:r>
              <a:rPr lang="en-US" sz="2400" dirty="0"/>
              <a:t>Objectives:</a:t>
            </a:r>
          </a:p>
          <a:p>
            <a:r>
              <a:rPr lang="en-US" altLang="en-US" sz="2400" dirty="0"/>
              <a:t>Develop a working knowledge of basic project planning and scheduling skills</a:t>
            </a:r>
          </a:p>
          <a:p>
            <a:r>
              <a:rPr lang="en-US" altLang="en-US" sz="2400" dirty="0"/>
              <a:t>Learn how to use basic tools </a:t>
            </a:r>
          </a:p>
          <a:p>
            <a:pPr lvl="1"/>
            <a:r>
              <a:rPr lang="en-US" altLang="en-US" sz="2400" dirty="0">
                <a:ea typeface="ＭＳ Ｐゴシック" panose="020B0600070205080204" pitchFamily="34" charset="-128"/>
              </a:rPr>
              <a:t>Work breakdown structures</a:t>
            </a:r>
          </a:p>
          <a:p>
            <a:pPr lvl="1"/>
            <a:r>
              <a:rPr lang="en-US" altLang="en-US" sz="2400" dirty="0">
                <a:ea typeface="ＭＳ Ｐゴシック" panose="020B0600070205080204" pitchFamily="34" charset="-128"/>
              </a:rPr>
              <a:t>Resource allocation</a:t>
            </a:r>
          </a:p>
          <a:p>
            <a:pPr lvl="1"/>
            <a:r>
              <a:rPr lang="en-US" altLang="en-US" sz="2400" dirty="0">
                <a:ea typeface="ＭＳ Ｐゴシック" panose="020B0600070205080204" pitchFamily="34" charset="-128"/>
              </a:rPr>
              <a:t>Gantt charts</a:t>
            </a:r>
          </a:p>
          <a:p>
            <a:r>
              <a:rPr lang="en-US" altLang="en-US" sz="2400" dirty="0"/>
              <a:t>Understand the need for tracking managing commitments</a:t>
            </a:r>
          </a:p>
          <a:p>
            <a:r>
              <a:rPr lang="en-US" altLang="en-US" sz="2400" dirty="0"/>
              <a:t>Practice time management</a:t>
            </a:r>
          </a:p>
          <a:p>
            <a:pPr marL="274320" lvl="1" indent="0">
              <a:buNone/>
            </a:pPr>
            <a:endParaRPr lang="en-US" altLang="en-US" sz="2400" dirty="0">
              <a:ea typeface="ＭＳ Ｐゴシック" panose="020B0600070205080204" pitchFamily="34" charset="-128"/>
            </a:endParaRPr>
          </a:p>
          <a:p>
            <a:pPr lvl="1"/>
            <a:endParaRPr lang="en-US" sz="2400" dirty="0">
              <a:ea typeface="ＭＳ Ｐゴシック" panose="020B0600070205080204" pitchFamily="34" charset="-128"/>
            </a:endParaRPr>
          </a:p>
          <a:p>
            <a:pPr marL="274320" lvl="1" indent="0">
              <a:buNone/>
            </a:pPr>
            <a:endParaRPr lang="en-US" dirty="0"/>
          </a:p>
        </p:txBody>
      </p:sp>
    </p:spTree>
    <p:extLst>
      <p:ext uri="{BB962C8B-B14F-4D97-AF65-F5344CB8AC3E}">
        <p14:creationId xmlns:p14="http://schemas.microsoft.com/office/powerpoint/2010/main" val="30403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fontScale="85000" lnSpcReduction="10000"/>
          </a:bodyPr>
          <a:lstStyle/>
          <a:p>
            <a:pPr marL="0" indent="0">
              <a:lnSpc>
                <a:spcPct val="150000"/>
              </a:lnSpc>
              <a:buNone/>
            </a:pPr>
            <a:r>
              <a:rPr lang="en-US" sz="2800" dirty="0"/>
              <a:t>Scenario: Jill and Ted are working on a project together to create a new product. Despite working 60-hour weeks, Jill has missed 3 deadlines, which has put Ted behind too. </a:t>
            </a:r>
          </a:p>
          <a:p>
            <a:pPr marL="0" indent="0">
              <a:lnSpc>
                <a:spcPct val="150000"/>
              </a:lnSpc>
              <a:buNone/>
            </a:pPr>
            <a:r>
              <a:rPr lang="en-US" sz="2800" dirty="0"/>
              <a:t>Pair up—one of you play Jill, one of you play Ted (or choose different names). Use XYZ statements to explain to each other how you feel. Then try to come up with a solution. </a:t>
            </a:r>
          </a:p>
        </p:txBody>
      </p:sp>
    </p:spTree>
    <p:extLst>
      <p:ext uri="{BB962C8B-B14F-4D97-AF65-F5344CB8AC3E}">
        <p14:creationId xmlns:p14="http://schemas.microsoft.com/office/powerpoint/2010/main" val="154351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a:bodyPr>
          <a:lstStyle/>
          <a:p>
            <a:pPr>
              <a:lnSpc>
                <a:spcPct val="150000"/>
              </a:lnSpc>
            </a:pPr>
            <a:r>
              <a:rPr lang="en-US" sz="2800" dirty="0"/>
              <a:t>How did that go?</a:t>
            </a:r>
          </a:p>
          <a:p>
            <a:pPr>
              <a:lnSpc>
                <a:spcPct val="150000"/>
              </a:lnSpc>
            </a:pPr>
            <a:r>
              <a:rPr lang="en-US" sz="2800" dirty="0"/>
              <a:t>What did you like or not like about using XYZ statements? </a:t>
            </a:r>
          </a:p>
          <a:p>
            <a:pPr>
              <a:lnSpc>
                <a:spcPct val="150000"/>
              </a:lnSpc>
            </a:pPr>
            <a:r>
              <a:rPr lang="en-US" sz="2800" dirty="0"/>
              <a:t>Were you able to resolve the conflict?</a:t>
            </a:r>
          </a:p>
          <a:p>
            <a:pPr>
              <a:lnSpc>
                <a:spcPct val="150000"/>
              </a:lnSpc>
            </a:pPr>
            <a:r>
              <a:rPr lang="en-US" sz="2800" dirty="0"/>
              <a:t>What sort of solution did you achieve? </a:t>
            </a:r>
          </a:p>
        </p:txBody>
      </p:sp>
    </p:spTree>
    <p:extLst>
      <p:ext uri="{BB962C8B-B14F-4D97-AF65-F5344CB8AC3E}">
        <p14:creationId xmlns:p14="http://schemas.microsoft.com/office/powerpoint/2010/main" val="10313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QLbGHQo4qnA"/>
          <p:cNvPicPr>
            <a:picLocks noGrp="1" noRot="1" noChangeAspect="1"/>
          </p:cNvPicPr>
          <p:nvPr>
            <p:ph idx="1"/>
            <a:videoFile r:link="rId1"/>
          </p:nvPr>
        </p:nvPicPr>
        <p:blipFill>
          <a:blip r:embed="rId4"/>
          <a:stretch>
            <a:fillRect/>
          </a:stretch>
        </p:blipFill>
        <p:spPr>
          <a:xfrm>
            <a:off x="0" y="-82851"/>
            <a:ext cx="12339290" cy="6940851"/>
          </a:xfrm>
          <a:prstGeom prst="rect">
            <a:avLst/>
          </a:prstGeom>
        </p:spPr>
      </p:pic>
    </p:spTree>
    <p:extLst>
      <p:ext uri="{BB962C8B-B14F-4D97-AF65-F5344CB8AC3E}">
        <p14:creationId xmlns:p14="http://schemas.microsoft.com/office/powerpoint/2010/main" val="323604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a:bodyPr>
          <a:lstStyle/>
          <a:p>
            <a:r>
              <a:rPr lang="en-US" sz="3200" dirty="0"/>
              <a:t>On the board, list strategies suggested in the video for resolving conflict.</a:t>
            </a:r>
          </a:p>
          <a:p>
            <a:r>
              <a:rPr lang="en-US" sz="3200" dirty="0"/>
              <a:t>When have you seen one of these strategies work?</a:t>
            </a:r>
          </a:p>
          <a:p>
            <a:r>
              <a:rPr lang="en-US" sz="3200" dirty="0"/>
              <a:t>Can you think of an example when these strategies failed?</a:t>
            </a:r>
          </a:p>
        </p:txBody>
      </p:sp>
    </p:spTree>
    <p:extLst>
      <p:ext uri="{BB962C8B-B14F-4D97-AF65-F5344CB8AC3E}">
        <p14:creationId xmlns:p14="http://schemas.microsoft.com/office/powerpoint/2010/main" val="175094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Interest-Based Relational Approach</a:t>
            </a:r>
          </a:p>
        </p:txBody>
      </p:sp>
      <p:sp>
        <p:nvSpPr>
          <p:cNvPr id="3" name="Content Placeholder 2"/>
          <p:cNvSpPr>
            <a:spLocks noGrp="1"/>
          </p:cNvSpPr>
          <p:nvPr>
            <p:ph idx="1"/>
          </p:nvPr>
        </p:nvSpPr>
        <p:spPr>
          <a:xfrm>
            <a:off x="1261872" y="1828800"/>
            <a:ext cx="9385672" cy="4664054"/>
          </a:xfrm>
        </p:spPr>
        <p:txBody>
          <a:bodyPr>
            <a:noAutofit/>
          </a:bodyPr>
          <a:lstStyle/>
          <a:p>
            <a:pPr marL="342900" indent="-342900">
              <a:buAutoNum type="arabicPeriod"/>
            </a:pPr>
            <a:r>
              <a:rPr lang="en-US" sz="2400" dirty="0"/>
              <a:t>Make relationships a priority—treat each person with respect</a:t>
            </a:r>
          </a:p>
          <a:p>
            <a:pPr marL="342900" indent="-342900">
              <a:buAutoNum type="arabicPeriod"/>
            </a:pPr>
            <a:r>
              <a:rPr lang="en-US" sz="2400" dirty="0"/>
              <a:t>Separate people from problems—talk about the issues, don’t attack people</a:t>
            </a:r>
          </a:p>
          <a:p>
            <a:pPr marL="342900" indent="-342900">
              <a:buAutoNum type="arabicPeriod"/>
            </a:pPr>
            <a:r>
              <a:rPr lang="en-US" sz="2400" dirty="0"/>
              <a:t>Listen carefully to understand the other point of view</a:t>
            </a:r>
          </a:p>
          <a:p>
            <a:pPr marL="342900" indent="-342900">
              <a:buAutoNum type="arabicPeriod"/>
            </a:pPr>
            <a:r>
              <a:rPr lang="en-US" sz="2400" dirty="0"/>
              <a:t>Listen first, talk second. You may change your mind after hearing the other side.</a:t>
            </a:r>
          </a:p>
          <a:p>
            <a:pPr marL="342900" indent="-342900">
              <a:buAutoNum type="arabicPeriod"/>
            </a:pPr>
            <a:r>
              <a:rPr lang="en-US" sz="2400" dirty="0"/>
              <a:t>Set out the facts.</a:t>
            </a:r>
          </a:p>
          <a:p>
            <a:pPr marL="342900" indent="-342900">
              <a:buAutoNum type="arabicPeriod"/>
            </a:pPr>
            <a:r>
              <a:rPr lang="en-US" sz="2400" dirty="0"/>
              <a:t>Explore options together. </a:t>
            </a:r>
          </a:p>
        </p:txBody>
      </p:sp>
    </p:spTree>
    <p:extLst>
      <p:ext uri="{BB962C8B-B14F-4D97-AF65-F5344CB8AC3E}">
        <p14:creationId xmlns:p14="http://schemas.microsoft.com/office/powerpoint/2010/main" val="7762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Listening &amp; Communication</a:t>
            </a:r>
          </a:p>
        </p:txBody>
      </p:sp>
      <p:sp>
        <p:nvSpPr>
          <p:cNvPr id="5" name="Text Placeholder 4"/>
          <p:cNvSpPr>
            <a:spLocks noGrp="1"/>
          </p:cNvSpPr>
          <p:nvPr>
            <p:ph type="body" idx="1"/>
          </p:nvPr>
        </p:nvSpPr>
        <p:spPr/>
        <p:txBody>
          <a:bodyPr/>
          <a:lstStyle/>
          <a:p>
            <a:r>
              <a:rPr lang="en-US" dirty="0"/>
              <a:t>ACME Seminar</a:t>
            </a:r>
          </a:p>
        </p:txBody>
      </p:sp>
    </p:spTree>
    <p:extLst>
      <p:ext uri="{BB962C8B-B14F-4D97-AF65-F5344CB8AC3E}">
        <p14:creationId xmlns:p14="http://schemas.microsoft.com/office/powerpoint/2010/main" val="247974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Content Placeholder 1"/>
          <p:cNvPicPr>
            <a:picLocks noGrp="1" noChangeAspect="1"/>
          </p:cNvPicPr>
          <p:nvPr>
            <p:ph sz="half" idx="2"/>
          </p:nvPr>
        </p:nvPicPr>
        <p:blipFill rotWithShape="1">
          <a:blip r:embed="rId3"/>
          <a:srcRect l="24430" r="5807" b="1"/>
          <a:stretch/>
        </p:blipFill>
        <p:spPr>
          <a:xfrm>
            <a:off x="20" y="10"/>
            <a:ext cx="6094799" cy="6857990"/>
          </a:xfrm>
          <a:prstGeom prst="rect">
            <a:avLst/>
          </a:prstGeom>
        </p:spPr>
      </p:pic>
      <p:sp>
        <p:nvSpPr>
          <p:cNvPr id="4" name="Title 3"/>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Listening</a:t>
            </a:r>
          </a:p>
        </p:txBody>
      </p:sp>
      <p:sp>
        <p:nvSpPr>
          <p:cNvPr id="5" name="Content Placeholder 4"/>
          <p:cNvSpPr>
            <a:spLocks noGrp="1"/>
          </p:cNvSpPr>
          <p:nvPr>
            <p:ph sz="half" idx="1"/>
          </p:nvPr>
        </p:nvSpPr>
        <p:spPr>
          <a:xfrm>
            <a:off x="6420463" y="1828800"/>
            <a:ext cx="4572002" cy="4351337"/>
          </a:xfrm>
        </p:spPr>
        <p:txBody>
          <a:bodyPr vert="horz" lIns="91440" tIns="45720" rIns="91440" bIns="45720" rtlCol="0">
            <a:normAutofit/>
          </a:bodyPr>
          <a:lstStyle/>
          <a:p>
            <a:pPr marL="0">
              <a:buNone/>
            </a:pPr>
            <a:r>
              <a:rPr lang="en-US" sz="3200" i="1" dirty="0"/>
              <a:t>To resolve conflict, listening is often more important than speaking</a:t>
            </a:r>
          </a:p>
          <a:p>
            <a:endParaRPr lang="en-US" dirty="0"/>
          </a:p>
        </p:txBody>
      </p:sp>
    </p:spTree>
    <p:extLst>
      <p:ext uri="{BB962C8B-B14F-4D97-AF65-F5344CB8AC3E}">
        <p14:creationId xmlns:p14="http://schemas.microsoft.com/office/powerpoint/2010/main" val="3813576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p:cNvPicPr>
            <a:picLocks noGrp="1" noChangeAspect="1"/>
          </p:cNvPicPr>
          <p:nvPr>
            <p:ph sz="half" idx="2"/>
          </p:nvPr>
        </p:nvPicPr>
        <p:blipFill rotWithShape="1">
          <a:blip r:embed="rId3"/>
          <a:srcRect l="33153" r="24501"/>
          <a:stretch/>
        </p:blipFill>
        <p:spPr>
          <a:xfrm>
            <a:off x="-1" y="514405"/>
            <a:ext cx="4454013" cy="6343596"/>
          </a:xfrm>
          <a:prstGeom prst="rect">
            <a:avLst/>
          </a:prstGeom>
        </p:spPr>
      </p:pic>
      <p:sp>
        <p:nvSpPr>
          <p:cNvPr id="2" name="Title 1"/>
          <p:cNvSpPr>
            <a:spLocks noGrp="1"/>
          </p:cNvSpPr>
          <p:nvPr>
            <p:ph type="title"/>
          </p:nvPr>
        </p:nvSpPr>
        <p:spPr>
          <a:xfrm>
            <a:off x="5250426" y="365760"/>
            <a:ext cx="5704085" cy="1325562"/>
          </a:xfrm>
        </p:spPr>
        <p:txBody>
          <a:bodyPr vert="horz" lIns="91440" tIns="45720" rIns="91440" bIns="45720" rtlCol="0" anchor="b">
            <a:normAutofit/>
          </a:bodyPr>
          <a:lstStyle/>
          <a:p>
            <a:r>
              <a:rPr lang="en-US" dirty="0"/>
              <a:t>Reactive listening</a:t>
            </a:r>
          </a:p>
        </p:txBody>
      </p:sp>
      <p:sp>
        <p:nvSpPr>
          <p:cNvPr id="3" name="Content Placeholder 2"/>
          <p:cNvSpPr>
            <a:spLocks noGrp="1"/>
          </p:cNvSpPr>
          <p:nvPr>
            <p:ph sz="half" idx="1"/>
          </p:nvPr>
        </p:nvSpPr>
        <p:spPr>
          <a:xfrm>
            <a:off x="5250426" y="1828800"/>
            <a:ext cx="5294671" cy="4351337"/>
          </a:xfrm>
        </p:spPr>
        <p:txBody>
          <a:bodyPr vert="horz" lIns="91440" tIns="45720" rIns="91440" bIns="45720" rtlCol="0">
            <a:normAutofit/>
          </a:bodyPr>
          <a:lstStyle/>
          <a:p>
            <a:r>
              <a:rPr lang="en-US" sz="2800" dirty="0"/>
              <a:t>Allows pre-conceived notions to color interactions</a:t>
            </a:r>
          </a:p>
          <a:p>
            <a:r>
              <a:rPr lang="en-US" sz="2800" dirty="0"/>
              <a:t>Test for reactive listening: Are you coming to the negotiation with a fixed viewpoint? Is there only one acceptable outcome?</a:t>
            </a:r>
          </a:p>
        </p:txBody>
      </p:sp>
    </p:spTree>
    <p:extLst>
      <p:ext uri="{BB962C8B-B14F-4D97-AF65-F5344CB8AC3E}">
        <p14:creationId xmlns:p14="http://schemas.microsoft.com/office/powerpoint/2010/main" val="18775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63994" y="503238"/>
            <a:ext cx="8222098" cy="1325562"/>
          </a:xfrm>
        </p:spPr>
        <p:txBody>
          <a:bodyPr vert="horz" lIns="91440" tIns="45720" rIns="91440" bIns="45720" rtlCol="0" anchor="b">
            <a:normAutofit/>
          </a:bodyPr>
          <a:lstStyle/>
          <a:p>
            <a:r>
              <a:rPr lang="en-US" dirty="0"/>
              <a:t>Exercise: Reactive listening</a:t>
            </a:r>
          </a:p>
        </p:txBody>
      </p:sp>
      <p:sp>
        <p:nvSpPr>
          <p:cNvPr id="3" name="Content Placeholder 2"/>
          <p:cNvSpPr>
            <a:spLocks noGrp="1"/>
          </p:cNvSpPr>
          <p:nvPr>
            <p:ph sz="half" idx="1"/>
          </p:nvPr>
        </p:nvSpPr>
        <p:spPr>
          <a:xfrm>
            <a:off x="632273" y="1932203"/>
            <a:ext cx="9824712" cy="4690270"/>
          </a:xfrm>
        </p:spPr>
        <p:txBody>
          <a:bodyPr vert="horz" lIns="91440" tIns="45720" rIns="91440" bIns="45720" rtlCol="0">
            <a:noAutofit/>
          </a:bodyPr>
          <a:lstStyle/>
          <a:p>
            <a:pPr marL="514350" indent="-514350">
              <a:buFont typeface="+mj-lt"/>
              <a:buAutoNum type="arabicPeriod"/>
            </a:pPr>
            <a:r>
              <a:rPr lang="en-US" sz="2800" dirty="0"/>
              <a:t>Pair up</a:t>
            </a:r>
          </a:p>
          <a:p>
            <a:pPr marL="514350" indent="-514350">
              <a:buFont typeface="+mj-lt"/>
              <a:buAutoNum type="arabicPeriod"/>
            </a:pPr>
            <a:r>
              <a:rPr lang="en-US" sz="2800" dirty="0"/>
              <a:t>One of you (A) picks a project that you’re excited about and describes it for your partner. (1 minute)</a:t>
            </a:r>
          </a:p>
          <a:p>
            <a:pPr marL="514350" indent="-514350">
              <a:buFont typeface="+mj-lt"/>
              <a:buAutoNum type="arabicPeriod"/>
            </a:pPr>
            <a:r>
              <a:rPr lang="en-US" sz="2800" dirty="0"/>
              <a:t>The partner (B) will listen from a “reactive” place. Interact as though you already know about what your partner is sharing. Let your preconceived notions color your thinking. </a:t>
            </a:r>
          </a:p>
          <a:p>
            <a:pPr marL="514350" indent="-514350">
              <a:buFont typeface="+mj-lt"/>
              <a:buAutoNum type="arabicPeriod"/>
            </a:pPr>
            <a:r>
              <a:rPr lang="en-US" sz="2800" dirty="0"/>
              <a:t>Switch positions (the listener becomes the sharer). </a:t>
            </a:r>
          </a:p>
          <a:p>
            <a:pPr marL="514350" indent="-514350">
              <a:buFont typeface="+mj-lt"/>
              <a:buAutoNum type="arabicPeriod"/>
            </a:pPr>
            <a:endParaRPr lang="en-US" sz="2800" dirty="0"/>
          </a:p>
        </p:txBody>
      </p:sp>
    </p:spTree>
    <p:extLst>
      <p:ext uri="{BB962C8B-B14F-4D97-AF65-F5344CB8AC3E}">
        <p14:creationId xmlns:p14="http://schemas.microsoft.com/office/powerpoint/2010/main" val="321499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p:cNvPicPr>
            <a:picLocks noChangeAspect="1"/>
          </p:cNvPicPr>
          <p:nvPr/>
        </p:nvPicPr>
        <p:blipFill>
          <a:blip r:embed="rId3"/>
          <a:stretch>
            <a:fillRect/>
          </a:stretch>
        </p:blipFill>
        <p:spPr>
          <a:xfrm>
            <a:off x="0" y="0"/>
            <a:ext cx="4557252" cy="6835879"/>
          </a:xfrm>
          <a:prstGeom prst="rect">
            <a:avLst/>
          </a:prstGeom>
        </p:spPr>
      </p:pic>
      <p:sp>
        <p:nvSpPr>
          <p:cNvPr id="4" name="Title 3"/>
          <p:cNvSpPr>
            <a:spLocks noGrp="1"/>
          </p:cNvSpPr>
          <p:nvPr>
            <p:ph type="title"/>
          </p:nvPr>
        </p:nvSpPr>
        <p:spPr>
          <a:xfrm>
            <a:off x="5294671" y="640080"/>
            <a:ext cx="5659840" cy="1325562"/>
          </a:xfrm>
        </p:spPr>
        <p:txBody>
          <a:bodyPr vert="horz" lIns="91440" tIns="45720" rIns="91440" bIns="45720" rtlCol="0" anchor="b">
            <a:normAutofit/>
          </a:bodyPr>
          <a:lstStyle/>
          <a:p>
            <a:r>
              <a:rPr lang="en-US" sz="3200" dirty="0"/>
              <a:t>Class Discussion</a:t>
            </a:r>
          </a:p>
        </p:txBody>
      </p:sp>
      <p:sp>
        <p:nvSpPr>
          <p:cNvPr id="5" name="Content Placeholder 4"/>
          <p:cNvSpPr>
            <a:spLocks noGrp="1"/>
          </p:cNvSpPr>
          <p:nvPr>
            <p:ph sz="half" idx="1"/>
          </p:nvPr>
        </p:nvSpPr>
        <p:spPr>
          <a:xfrm>
            <a:off x="5294671" y="1936955"/>
            <a:ext cx="5659840" cy="4243182"/>
          </a:xfrm>
        </p:spPr>
        <p:txBody>
          <a:bodyPr vert="horz" lIns="91440" tIns="45720" rIns="91440" bIns="45720" rtlCol="0">
            <a:normAutofit/>
          </a:bodyPr>
          <a:lstStyle/>
          <a:p>
            <a:pPr marL="0">
              <a:buNone/>
            </a:pPr>
            <a:r>
              <a:rPr lang="en-US" sz="2800" dirty="0"/>
              <a:t>What was it like to share something you’re excited about with someone who listens reactively?</a:t>
            </a:r>
          </a:p>
          <a:p>
            <a:pPr marL="0">
              <a:buNone/>
            </a:pPr>
            <a:r>
              <a:rPr lang="en-US" sz="2800" dirty="0"/>
              <a:t>What was it like to listen reactively?</a:t>
            </a:r>
          </a:p>
          <a:p>
            <a:endParaRPr lang="en-US" sz="1600" dirty="0"/>
          </a:p>
        </p:txBody>
      </p:sp>
    </p:spTree>
    <p:extLst>
      <p:ext uri="{BB962C8B-B14F-4D97-AF65-F5344CB8AC3E}">
        <p14:creationId xmlns:p14="http://schemas.microsoft.com/office/powerpoint/2010/main" val="30541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Objectives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800" dirty="0"/>
              <a:t>Understand conflicts that affect work teams</a:t>
            </a:r>
            <a:endParaRPr lang="en-US" sz="1200" dirty="0"/>
          </a:p>
          <a:p>
            <a:pPr marL="342900" indent="-342900">
              <a:lnSpc>
                <a:spcPct val="150000"/>
              </a:lnSpc>
              <a:buFont typeface="+mj-lt"/>
              <a:buAutoNum type="arabicPeriod"/>
            </a:pPr>
            <a:r>
              <a:rPr lang="en-US" sz="2800" dirty="0"/>
              <a:t>Learn strategies for conflict management</a:t>
            </a:r>
          </a:p>
          <a:p>
            <a:pPr marL="342900" indent="-342900">
              <a:lnSpc>
                <a:spcPct val="150000"/>
              </a:lnSpc>
              <a:buFont typeface="+mj-lt"/>
              <a:buAutoNum type="arabicPeriod"/>
            </a:pPr>
            <a:r>
              <a:rPr lang="en-US" sz="2800" dirty="0"/>
              <a:t>Practice proactive listening</a:t>
            </a:r>
          </a:p>
          <a:p>
            <a:pPr marL="342900" indent="-342900">
              <a:buFont typeface="+mj-lt"/>
              <a:buAutoNum type="arabicPeriod"/>
            </a:pPr>
            <a:endParaRPr lang="en-US" sz="2800" dirty="0">
              <a:solidFill>
                <a:srgbClr val="FF0000"/>
              </a:solidFill>
            </a:endParaRPr>
          </a:p>
          <a:p>
            <a:pPr marL="0" indent="0">
              <a:buNone/>
            </a:pPr>
            <a:endParaRPr lang="en-US" sz="1200" b="1" dirty="0">
              <a:solidFill>
                <a:srgbClr val="FF0000"/>
              </a:solidFill>
            </a:endParaRPr>
          </a:p>
        </p:txBody>
      </p:sp>
    </p:spTree>
    <p:extLst>
      <p:ext uri="{BB962C8B-B14F-4D97-AF65-F5344CB8AC3E}">
        <p14:creationId xmlns:p14="http://schemas.microsoft.com/office/powerpoint/2010/main" val="47442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3" y="365760"/>
            <a:ext cx="10123239" cy="1325562"/>
          </a:xfrm>
        </p:spPr>
        <p:txBody>
          <a:bodyPr/>
          <a:lstStyle/>
          <a:p>
            <a:r>
              <a:rPr lang="en-US" dirty="0"/>
              <a:t>Proactive Listening</a:t>
            </a:r>
          </a:p>
        </p:txBody>
      </p:sp>
      <p:sp>
        <p:nvSpPr>
          <p:cNvPr id="3" name="Content Placeholder 2"/>
          <p:cNvSpPr>
            <a:spLocks noGrp="1"/>
          </p:cNvSpPr>
          <p:nvPr>
            <p:ph sz="half" idx="1"/>
          </p:nvPr>
        </p:nvSpPr>
        <p:spPr>
          <a:xfrm>
            <a:off x="1261872" y="1828800"/>
            <a:ext cx="9476466" cy="4737697"/>
          </a:xfrm>
        </p:spPr>
        <p:txBody>
          <a:bodyPr>
            <a:normAutofit fontScale="77500" lnSpcReduction="20000"/>
          </a:bodyPr>
          <a:lstStyle/>
          <a:p>
            <a:pPr>
              <a:lnSpc>
                <a:spcPct val="150000"/>
              </a:lnSpc>
            </a:pPr>
            <a:r>
              <a:rPr lang="en-US" sz="3200" dirty="0"/>
              <a:t>Listen for possibilities and partial solutions to the problem</a:t>
            </a:r>
          </a:p>
          <a:p>
            <a:pPr>
              <a:lnSpc>
                <a:spcPct val="150000"/>
              </a:lnSpc>
            </a:pPr>
            <a:r>
              <a:rPr lang="en-US" sz="3200" dirty="0"/>
              <a:t>Try to appreciate the other person and their point-of-view.</a:t>
            </a:r>
          </a:p>
          <a:p>
            <a:pPr>
              <a:lnSpc>
                <a:spcPct val="150000"/>
              </a:lnSpc>
            </a:pPr>
            <a:r>
              <a:rPr lang="en-US" sz="3200" dirty="0"/>
              <a:t>Why would other members hold fast to certain positions and not compromise?</a:t>
            </a:r>
          </a:p>
          <a:p>
            <a:pPr>
              <a:lnSpc>
                <a:spcPct val="150000"/>
              </a:lnSpc>
            </a:pPr>
            <a:r>
              <a:rPr lang="en-US" sz="3200" dirty="0"/>
              <a:t>What are your unshakeable positions and why do you hold them?</a:t>
            </a:r>
          </a:p>
        </p:txBody>
      </p:sp>
    </p:spTree>
    <p:extLst>
      <p:ext uri="{BB962C8B-B14F-4D97-AF65-F5344CB8AC3E}">
        <p14:creationId xmlns:p14="http://schemas.microsoft.com/office/powerpoint/2010/main" val="88818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63994" y="503238"/>
            <a:ext cx="8222098" cy="1325562"/>
          </a:xfrm>
        </p:spPr>
        <p:txBody>
          <a:bodyPr vert="horz" lIns="91440" tIns="45720" rIns="91440" bIns="45720" rtlCol="0" anchor="b">
            <a:normAutofit/>
          </a:bodyPr>
          <a:lstStyle/>
          <a:p>
            <a:r>
              <a:rPr lang="en-US" dirty="0"/>
              <a:t>Exercise: Proactive listening</a:t>
            </a:r>
          </a:p>
        </p:txBody>
      </p:sp>
      <p:sp>
        <p:nvSpPr>
          <p:cNvPr id="3" name="Content Placeholder 2"/>
          <p:cNvSpPr>
            <a:spLocks noGrp="1"/>
          </p:cNvSpPr>
          <p:nvPr>
            <p:ph sz="half" idx="1"/>
          </p:nvPr>
        </p:nvSpPr>
        <p:spPr>
          <a:xfrm>
            <a:off x="632273" y="1932203"/>
            <a:ext cx="9824712" cy="4690270"/>
          </a:xfrm>
        </p:spPr>
        <p:txBody>
          <a:bodyPr vert="horz" lIns="91440" tIns="45720" rIns="91440" bIns="45720" rtlCol="0">
            <a:noAutofit/>
          </a:bodyPr>
          <a:lstStyle/>
          <a:p>
            <a:pPr marL="514350" indent="-514350">
              <a:buFont typeface="+mj-lt"/>
              <a:buAutoNum type="arabicPeriod"/>
            </a:pPr>
            <a:r>
              <a:rPr lang="en-US" sz="2800" dirty="0"/>
              <a:t>Pair up</a:t>
            </a:r>
          </a:p>
          <a:p>
            <a:pPr marL="514350" indent="-514350">
              <a:buFont typeface="+mj-lt"/>
              <a:buAutoNum type="arabicPeriod"/>
            </a:pPr>
            <a:r>
              <a:rPr lang="en-US" sz="2800" dirty="0"/>
              <a:t>One of you (A) picks a project that you’re excited about and describes it for your partner. (1 minute)</a:t>
            </a:r>
          </a:p>
          <a:p>
            <a:pPr marL="514350" indent="-514350">
              <a:buFont typeface="+mj-lt"/>
              <a:buAutoNum type="arabicPeriod"/>
            </a:pPr>
            <a:r>
              <a:rPr lang="en-US" sz="2800" dirty="0"/>
              <a:t>The partner (B) will listen from a “proactive” place. Try to learn something you didn’t know before, or gain appreciation for the other person. </a:t>
            </a:r>
          </a:p>
          <a:p>
            <a:pPr marL="514350" indent="-514350">
              <a:buFont typeface="+mj-lt"/>
              <a:buAutoNum type="arabicPeriod"/>
            </a:pPr>
            <a:r>
              <a:rPr lang="en-US" sz="2800" dirty="0"/>
              <a:t>Switch positions (the listener becomes the sharer). </a:t>
            </a:r>
          </a:p>
          <a:p>
            <a:pPr marL="514350" indent="-514350">
              <a:buFont typeface="+mj-lt"/>
              <a:buAutoNum type="arabicPeriod"/>
            </a:pPr>
            <a:endParaRPr lang="en-US" sz="2800" dirty="0"/>
          </a:p>
        </p:txBody>
      </p:sp>
    </p:spTree>
    <p:extLst>
      <p:ext uri="{BB962C8B-B14F-4D97-AF65-F5344CB8AC3E}">
        <p14:creationId xmlns:p14="http://schemas.microsoft.com/office/powerpoint/2010/main" val="12508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p:cNvPicPr>
            <a:picLocks noChangeAspect="1"/>
          </p:cNvPicPr>
          <p:nvPr/>
        </p:nvPicPr>
        <p:blipFill rotWithShape="1">
          <a:blip r:embed="rId3"/>
          <a:srcRect l="14673" r="28004" b="-1"/>
          <a:stretch/>
        </p:blipFill>
        <p:spPr>
          <a:xfrm>
            <a:off x="20" y="10"/>
            <a:ext cx="6094799" cy="6857990"/>
          </a:xfrm>
          <a:prstGeom prst="rect">
            <a:avLst/>
          </a:prstGeom>
        </p:spPr>
      </p:pic>
      <p:sp>
        <p:nvSpPr>
          <p:cNvPr id="4" name="Title 3"/>
          <p:cNvSpPr>
            <a:spLocks noGrp="1"/>
          </p:cNvSpPr>
          <p:nvPr>
            <p:ph type="title"/>
          </p:nvPr>
        </p:nvSpPr>
        <p:spPr>
          <a:xfrm>
            <a:off x="6420464" y="365760"/>
            <a:ext cx="4534047" cy="1325562"/>
          </a:xfrm>
        </p:spPr>
        <p:txBody>
          <a:bodyPr vert="horz" lIns="91440" tIns="45720" rIns="91440" bIns="45720" rtlCol="0" anchor="b">
            <a:normAutofit/>
          </a:bodyPr>
          <a:lstStyle/>
          <a:p>
            <a:r>
              <a:rPr lang="en-US" dirty="0"/>
              <a:t>Class Discussion</a:t>
            </a:r>
          </a:p>
        </p:txBody>
      </p:sp>
      <p:sp>
        <p:nvSpPr>
          <p:cNvPr id="5" name="Content Placeholder 4"/>
          <p:cNvSpPr>
            <a:spLocks noGrp="1"/>
          </p:cNvSpPr>
          <p:nvPr>
            <p:ph sz="half" idx="1"/>
          </p:nvPr>
        </p:nvSpPr>
        <p:spPr>
          <a:xfrm>
            <a:off x="6420463" y="1828800"/>
            <a:ext cx="4572002" cy="4351337"/>
          </a:xfrm>
        </p:spPr>
        <p:txBody>
          <a:bodyPr vert="horz" lIns="91440" tIns="45720" rIns="91440" bIns="45720" rtlCol="0">
            <a:normAutofit/>
          </a:bodyPr>
          <a:lstStyle/>
          <a:p>
            <a:pPr marL="0">
              <a:buNone/>
            </a:pPr>
            <a:r>
              <a:rPr lang="en-US" sz="2800" dirty="0"/>
              <a:t>What was it like to share something you’re excited about with someone who listens proactively?</a:t>
            </a:r>
          </a:p>
          <a:p>
            <a:pPr marL="0">
              <a:buNone/>
            </a:pPr>
            <a:r>
              <a:rPr lang="en-US" sz="2800" dirty="0"/>
              <a:t>What was it like to listen proactively?</a:t>
            </a:r>
          </a:p>
          <a:p>
            <a:endParaRPr lang="en-US" dirty="0"/>
          </a:p>
        </p:txBody>
      </p:sp>
    </p:spTree>
    <p:extLst>
      <p:ext uri="{BB962C8B-B14F-4D97-AF65-F5344CB8AC3E}">
        <p14:creationId xmlns:p14="http://schemas.microsoft.com/office/powerpoint/2010/main" val="141242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a:t>
            </a:r>
          </a:p>
        </p:txBody>
      </p:sp>
      <p:sp>
        <p:nvSpPr>
          <p:cNvPr id="3" name="Content Placeholder 2"/>
          <p:cNvSpPr>
            <a:spLocks noGrp="1"/>
          </p:cNvSpPr>
          <p:nvPr>
            <p:ph sz="half" idx="1"/>
          </p:nvPr>
        </p:nvSpPr>
        <p:spPr>
          <a:xfrm>
            <a:off x="1261872" y="1828800"/>
            <a:ext cx="8250838" cy="4351337"/>
          </a:xfrm>
        </p:spPr>
        <p:txBody>
          <a:bodyPr>
            <a:normAutofit/>
          </a:bodyPr>
          <a:lstStyle/>
          <a:p>
            <a:pPr marL="0" indent="0" algn="ctr">
              <a:lnSpc>
                <a:spcPct val="150000"/>
              </a:lnSpc>
              <a:buNone/>
            </a:pPr>
            <a:endParaRPr lang="en-US" sz="2800" dirty="0"/>
          </a:p>
          <a:p>
            <a:pPr marL="0" indent="0" algn="ctr">
              <a:lnSpc>
                <a:spcPct val="150000"/>
              </a:lnSpc>
              <a:buNone/>
            </a:pPr>
            <a:r>
              <a:rPr lang="en-US" sz="2800" dirty="0"/>
              <a:t>What are your strengths as a listener?</a:t>
            </a:r>
          </a:p>
          <a:p>
            <a:pPr marL="0" indent="0" algn="ctr">
              <a:lnSpc>
                <a:spcPct val="150000"/>
              </a:lnSpc>
              <a:buNone/>
            </a:pPr>
            <a:r>
              <a:rPr lang="en-US" sz="2800" i="1" dirty="0"/>
              <a:t>How might you listen better?</a:t>
            </a:r>
          </a:p>
          <a:p>
            <a:pPr marL="0" indent="0">
              <a:buNone/>
            </a:pPr>
            <a:endParaRPr lang="en-US" sz="2800" dirty="0"/>
          </a:p>
        </p:txBody>
      </p:sp>
    </p:spTree>
    <p:extLst>
      <p:ext uri="{BB962C8B-B14F-4D97-AF65-F5344CB8AC3E}">
        <p14:creationId xmlns:p14="http://schemas.microsoft.com/office/powerpoint/2010/main" val="106320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 y="-609013"/>
            <a:ext cx="12191997" cy="8132322"/>
          </a:xfrm>
          <a:prstGeom prst="rect">
            <a:avLst/>
          </a:prstGeom>
        </p:spPr>
      </p:pic>
      <p:sp>
        <p:nvSpPr>
          <p:cNvPr id="2" name="Title 1"/>
          <p:cNvSpPr>
            <a:spLocks noGrp="1"/>
          </p:cNvSpPr>
          <p:nvPr>
            <p:ph type="title"/>
          </p:nvPr>
        </p:nvSpPr>
        <p:spPr>
          <a:xfrm>
            <a:off x="1291369" y="-39326"/>
            <a:ext cx="3295380" cy="1325562"/>
          </a:xfrm>
        </p:spPr>
        <p:txBody>
          <a:bodyPr/>
          <a:lstStyle/>
          <a:p>
            <a:r>
              <a:rPr lang="en-US" dirty="0">
                <a:solidFill>
                  <a:schemeClr val="bg1"/>
                </a:solidFill>
                <a:latin typeface="Arial Rounded MT Bold" panose="020F0704030504030204" pitchFamily="34" charset="0"/>
              </a:rPr>
              <a:t>Take-away</a:t>
            </a:r>
          </a:p>
        </p:txBody>
      </p:sp>
      <p:sp>
        <p:nvSpPr>
          <p:cNvPr id="3" name="Content Placeholder 2"/>
          <p:cNvSpPr>
            <a:spLocks noGrp="1"/>
          </p:cNvSpPr>
          <p:nvPr>
            <p:ph sz="half" idx="1"/>
          </p:nvPr>
        </p:nvSpPr>
        <p:spPr>
          <a:xfrm>
            <a:off x="5113434" y="623455"/>
            <a:ext cx="6358129" cy="1482436"/>
          </a:xfrm>
        </p:spPr>
        <p:txBody>
          <a:bodyPr>
            <a:normAutofit/>
          </a:bodyPr>
          <a:lstStyle/>
          <a:p>
            <a:pPr marL="0" indent="0">
              <a:buNone/>
            </a:pPr>
            <a:r>
              <a:rPr lang="en-US" sz="2400" dirty="0">
                <a:solidFill>
                  <a:schemeClr val="bg1"/>
                </a:solidFill>
                <a:latin typeface="Arial Rounded MT Bold" panose="020F0704030504030204" pitchFamily="34" charset="0"/>
              </a:rPr>
              <a:t>Practice proactive listening to help resolve conflict</a:t>
            </a:r>
          </a:p>
          <a:p>
            <a:endParaRPr lang="en-US" sz="2400" dirty="0"/>
          </a:p>
        </p:txBody>
      </p:sp>
    </p:spTree>
    <p:extLst>
      <p:ext uri="{BB962C8B-B14F-4D97-AF65-F5344CB8AC3E}">
        <p14:creationId xmlns:p14="http://schemas.microsoft.com/office/powerpoint/2010/main" val="250618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 </a:t>
            </a:r>
          </a:p>
        </p:txBody>
      </p:sp>
      <p:sp>
        <p:nvSpPr>
          <p:cNvPr id="3" name="Content Placeholder 2"/>
          <p:cNvSpPr>
            <a:spLocks noGrp="1"/>
          </p:cNvSpPr>
          <p:nvPr>
            <p:ph idx="1"/>
          </p:nvPr>
        </p:nvSpPr>
        <p:spPr>
          <a:xfrm>
            <a:off x="1261872" y="1828800"/>
            <a:ext cx="8931540" cy="4351337"/>
          </a:xfrm>
        </p:spPr>
        <p:txBody>
          <a:bodyPr>
            <a:normAutofit/>
          </a:bodyPr>
          <a:lstStyle/>
          <a:p>
            <a:pPr marL="342900" indent="-342900">
              <a:lnSpc>
                <a:spcPct val="150000"/>
              </a:lnSpc>
              <a:buFont typeface="+mj-lt"/>
              <a:buAutoNum type="arabicPeriod"/>
            </a:pPr>
            <a:r>
              <a:rPr lang="en-US" sz="2800" dirty="0"/>
              <a:t>Understand conflicts that affect work teams</a:t>
            </a:r>
            <a:endParaRPr lang="en-US" sz="1200" dirty="0"/>
          </a:p>
          <a:p>
            <a:pPr marL="342900" indent="-342900">
              <a:lnSpc>
                <a:spcPct val="150000"/>
              </a:lnSpc>
              <a:buFont typeface="+mj-lt"/>
              <a:buAutoNum type="arabicPeriod"/>
            </a:pPr>
            <a:r>
              <a:rPr lang="en-US" sz="2800" dirty="0"/>
              <a:t>Learn strategies for conflict management</a:t>
            </a:r>
          </a:p>
          <a:p>
            <a:pPr marL="342900" indent="-342900">
              <a:lnSpc>
                <a:spcPct val="150000"/>
              </a:lnSpc>
              <a:buFont typeface="+mj-lt"/>
              <a:buAutoNum type="arabicPeriod"/>
            </a:pPr>
            <a:r>
              <a:rPr lang="en-US" sz="2800" dirty="0"/>
              <a:t>Practice proactive listening</a:t>
            </a:r>
          </a:p>
          <a:p>
            <a:pPr marL="342900" indent="-342900">
              <a:buFont typeface="+mj-lt"/>
              <a:buAutoNum type="arabicPeriod"/>
            </a:pPr>
            <a:endParaRPr lang="en-US" sz="2800" dirty="0">
              <a:solidFill>
                <a:srgbClr val="FF0000"/>
              </a:solidFill>
            </a:endParaRPr>
          </a:p>
          <a:p>
            <a:pPr marL="0" indent="0">
              <a:buNone/>
            </a:pPr>
            <a:endParaRPr lang="en-US" sz="1200" b="1" dirty="0">
              <a:solidFill>
                <a:srgbClr val="FF0000"/>
              </a:solidFill>
            </a:endParaRPr>
          </a:p>
        </p:txBody>
      </p:sp>
    </p:spTree>
    <p:extLst>
      <p:ext uri="{BB962C8B-B14F-4D97-AF65-F5344CB8AC3E}">
        <p14:creationId xmlns:p14="http://schemas.microsoft.com/office/powerpoint/2010/main" val="216961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pPr>
              <a:lnSpc>
                <a:spcPct val="90000"/>
              </a:lnSpc>
            </a:pPr>
            <a:r>
              <a:rPr lang="en-US" altLang="en-US" dirty="0" err="1">
                <a:cs typeface="Times New Roman" panose="02020603050405020304" pitchFamily="18" charset="0"/>
              </a:rPr>
              <a:t>Osland</a:t>
            </a:r>
            <a:r>
              <a:rPr lang="en-US" altLang="en-US" dirty="0">
                <a:cs typeface="Times New Roman" panose="02020603050405020304" pitchFamily="18" charset="0"/>
              </a:rPr>
              <a:t>, J.S., Kolb, D.A., &amp; Rubin, I. M. (2001) </a:t>
            </a:r>
            <a:r>
              <a:rPr lang="en-US" altLang="en-US" i="1" dirty="0">
                <a:cs typeface="Times New Roman" panose="02020603050405020304" pitchFamily="18" charset="0"/>
              </a:rPr>
              <a:t>The Organizational Behavior Reader</a:t>
            </a:r>
            <a:r>
              <a:rPr lang="en-US" altLang="en-US" dirty="0">
                <a:cs typeface="Times New Roman" panose="02020603050405020304" pitchFamily="18" charset="0"/>
              </a:rPr>
              <a:t> (7</a:t>
            </a:r>
            <a:r>
              <a:rPr lang="en-US" altLang="en-US" baseline="30000" dirty="0">
                <a:cs typeface="Times New Roman" panose="02020603050405020304" pitchFamily="18" charset="0"/>
              </a:rPr>
              <a:t>th</a:t>
            </a:r>
            <a:r>
              <a:rPr lang="en-US" altLang="en-US" dirty="0">
                <a:cs typeface="Times New Roman" panose="02020603050405020304" pitchFamily="18" charset="0"/>
              </a:rPr>
              <a:t> ed.). Englewood Cliffs, NJ: Prentice Hall.</a:t>
            </a:r>
            <a:endParaRPr lang="en-US" altLang="en-US" dirty="0"/>
          </a:p>
          <a:p>
            <a:pPr>
              <a:lnSpc>
                <a:spcPct val="90000"/>
              </a:lnSpc>
            </a:pPr>
            <a:r>
              <a:rPr lang="en-US" altLang="en-US" dirty="0" err="1">
                <a:cs typeface="Times New Roman" panose="02020603050405020304" pitchFamily="18" charset="0"/>
              </a:rPr>
              <a:t>Osland</a:t>
            </a:r>
            <a:r>
              <a:rPr lang="en-US" altLang="en-US" dirty="0">
                <a:cs typeface="Times New Roman" panose="02020603050405020304" pitchFamily="18" charset="0"/>
              </a:rPr>
              <a:t>, J.S., Kolb, D.A., &amp; Rubin, I.M. (2001). </a:t>
            </a:r>
            <a:r>
              <a:rPr lang="en-US" altLang="en-US" i="1" dirty="0">
                <a:cs typeface="Times New Roman" panose="02020603050405020304" pitchFamily="18" charset="0"/>
              </a:rPr>
              <a:t>Organizational Behavior </a:t>
            </a:r>
            <a:r>
              <a:rPr lang="en-US" altLang="en-US" dirty="0">
                <a:cs typeface="Times New Roman" panose="02020603050405020304" pitchFamily="18" charset="0"/>
              </a:rPr>
              <a:t>(7</a:t>
            </a:r>
            <a:r>
              <a:rPr lang="en-US" altLang="en-US" baseline="30000" dirty="0">
                <a:cs typeface="Times New Roman" panose="02020603050405020304" pitchFamily="18" charset="0"/>
              </a:rPr>
              <a:t>th</a:t>
            </a:r>
            <a:r>
              <a:rPr lang="en-US" altLang="en-US" dirty="0">
                <a:cs typeface="Times New Roman" panose="02020603050405020304" pitchFamily="18" charset="0"/>
              </a:rPr>
              <a:t> ed.).  Englewood Cliffs, NJ: Prentice Hall.</a:t>
            </a:r>
            <a:endParaRPr lang="en-US" altLang="en-US" dirty="0"/>
          </a:p>
          <a:p>
            <a:pPr>
              <a:lnSpc>
                <a:spcPct val="90000"/>
              </a:lnSpc>
            </a:pPr>
            <a:r>
              <a:rPr lang="en-US" altLang="en-US" dirty="0"/>
              <a:t>http://nadabs.tripod.com/team/conflictguide.html</a:t>
            </a:r>
          </a:p>
          <a:p>
            <a:pPr>
              <a:lnSpc>
                <a:spcPct val="90000"/>
              </a:lnSpc>
            </a:pPr>
            <a:r>
              <a:rPr lang="en-US" altLang="en-US" dirty="0">
                <a:hlinkClick r:id="rId2"/>
              </a:rPr>
              <a:t>http://ecu3.msh.org/quality/ittools/itnegot.cfm</a:t>
            </a:r>
            <a:endParaRPr lang="en-US" altLang="en-US" dirty="0"/>
          </a:p>
          <a:p>
            <a:pPr>
              <a:lnSpc>
                <a:spcPct val="90000"/>
              </a:lnSpc>
            </a:pPr>
            <a:r>
              <a:rPr lang="en-US" altLang="en-US" dirty="0"/>
              <a:t>Crucial Conversations: </a:t>
            </a:r>
            <a:r>
              <a:rPr lang="en-US" altLang="en-US" dirty="0">
                <a:hlinkClick r:id="rId3"/>
              </a:rPr>
              <a:t>https://youtu.be/PuJgqTs-G44</a:t>
            </a:r>
            <a:r>
              <a:rPr lang="en-US" altLang="en-US" dirty="0"/>
              <a:t> </a:t>
            </a:r>
          </a:p>
          <a:p>
            <a:pPr>
              <a:lnSpc>
                <a:spcPct val="90000"/>
              </a:lnSpc>
            </a:pPr>
            <a:r>
              <a:rPr lang="en-US" altLang="en-US" dirty="0">
                <a:hlinkClick r:id="rId4"/>
              </a:rPr>
              <a:t>https://www.mindtools.com/pages/article/newLDR_81.htm</a:t>
            </a:r>
            <a:r>
              <a:rPr lang="en-US" altLang="en-US" dirty="0"/>
              <a:t> </a:t>
            </a:r>
          </a:p>
          <a:p>
            <a:pPr>
              <a:lnSpc>
                <a:spcPct val="90000"/>
              </a:lnSpc>
            </a:pPr>
            <a:r>
              <a:rPr lang="en-US" dirty="0">
                <a:hlinkClick r:id="rId5"/>
              </a:rPr>
              <a:t>www.enme.umd.edu/labs/BESTEAMS/SlidesAdvancedInterpersonal.</a:t>
            </a:r>
            <a:r>
              <a:rPr lang="en-US" b="1" dirty="0">
                <a:hlinkClick r:id="rId5"/>
              </a:rPr>
              <a:t>ppt</a:t>
            </a:r>
            <a:r>
              <a:rPr lang="en-US" b="1" dirty="0"/>
              <a:t> </a:t>
            </a:r>
            <a:endParaRPr lang="en-US" altLang="en-US" dirty="0"/>
          </a:p>
          <a:p>
            <a:endParaRPr lang="en-US" dirty="0"/>
          </a:p>
        </p:txBody>
      </p:sp>
    </p:spTree>
    <p:extLst>
      <p:ext uri="{BB962C8B-B14F-4D97-AF65-F5344CB8AC3E}">
        <p14:creationId xmlns:p14="http://schemas.microsoft.com/office/powerpoint/2010/main" val="2947861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62063" y="2455898"/>
            <a:ext cx="8594725" cy="3097141"/>
          </a:xfrm>
          <a:prstGeom prst="rect">
            <a:avLst/>
          </a:prstGeom>
        </p:spPr>
      </p:pic>
      <p:pic>
        <p:nvPicPr>
          <p:cNvPr id="1025" name="Picture 1"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1424" y="639322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1834" y="6177776"/>
            <a:ext cx="3813717" cy="215444"/>
          </a:xfrm>
          <a:prstGeom prst="rect">
            <a:avLst/>
          </a:prstGeom>
          <a:noFill/>
        </p:spPr>
        <p:txBody>
          <a:bodyPr wrap="square" rtlCol="0">
            <a:spAutoFit/>
          </a:bodyPr>
          <a:lstStyle/>
          <a:p>
            <a:r>
              <a:rPr lang="en-US" sz="800" dirty="0"/>
              <a:t>Content (not images or videos) copyright information:</a:t>
            </a:r>
          </a:p>
        </p:txBody>
      </p:sp>
    </p:spTree>
    <p:extLst>
      <p:ext uri="{BB962C8B-B14F-4D97-AF65-F5344CB8AC3E}">
        <p14:creationId xmlns:p14="http://schemas.microsoft.com/office/powerpoint/2010/main" val="3679135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Conflicts</a:t>
            </a:r>
          </a:p>
        </p:txBody>
      </p:sp>
      <p:sp>
        <p:nvSpPr>
          <p:cNvPr id="3" name="Text Placeholder 2"/>
          <p:cNvSpPr>
            <a:spLocks noGrp="1"/>
          </p:cNvSpPr>
          <p:nvPr>
            <p:ph type="body" idx="1"/>
          </p:nvPr>
        </p:nvSpPr>
        <p:spPr/>
        <p:txBody>
          <a:bodyPr/>
          <a:lstStyle/>
          <a:p>
            <a:r>
              <a:rPr lang="en-US" dirty="0"/>
              <a:t>ACME Seminar</a:t>
            </a:r>
          </a:p>
          <a:p>
            <a:endParaRPr lang="en-US" dirty="0"/>
          </a:p>
        </p:txBody>
      </p:sp>
    </p:spTree>
    <p:extLst>
      <p:ext uri="{BB962C8B-B14F-4D97-AF65-F5344CB8AC3E}">
        <p14:creationId xmlns:p14="http://schemas.microsoft.com/office/powerpoint/2010/main" val="165550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3umh1bjvgQ"/>
          <p:cNvPicPr>
            <a:picLocks noGrp="1" noRot="1" noChangeAspect="1"/>
          </p:cNvPicPr>
          <p:nvPr>
            <p:ph idx="1"/>
            <a:videoFile r:link="rId1"/>
          </p:nvPr>
        </p:nvPicPr>
        <p:blipFill>
          <a:blip r:embed="rId4"/>
          <a:stretch>
            <a:fillRect/>
          </a:stretch>
        </p:blipFill>
        <p:spPr>
          <a:xfrm>
            <a:off x="-1" y="0"/>
            <a:ext cx="12192001" cy="6858000"/>
          </a:xfrm>
          <a:prstGeom prst="rect">
            <a:avLst/>
          </a:prstGeom>
        </p:spPr>
      </p:pic>
    </p:spTree>
    <p:extLst>
      <p:ext uri="{BB962C8B-B14F-4D97-AF65-F5344CB8AC3E}">
        <p14:creationId xmlns:p14="http://schemas.microsoft.com/office/powerpoint/2010/main" val="2078101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 </a:t>
            </a:r>
          </a:p>
        </p:txBody>
      </p:sp>
      <p:sp>
        <p:nvSpPr>
          <p:cNvPr id="3" name="Content Placeholder 2"/>
          <p:cNvSpPr>
            <a:spLocks noGrp="1"/>
          </p:cNvSpPr>
          <p:nvPr>
            <p:ph idx="1"/>
          </p:nvPr>
        </p:nvSpPr>
        <p:spPr>
          <a:xfrm>
            <a:off x="1261871" y="1828800"/>
            <a:ext cx="8831697" cy="4351337"/>
          </a:xfrm>
        </p:spPr>
        <p:txBody>
          <a:bodyPr>
            <a:normAutofit lnSpcReduction="10000"/>
          </a:bodyPr>
          <a:lstStyle/>
          <a:p>
            <a:pPr marL="0" indent="0">
              <a:lnSpc>
                <a:spcPct val="110000"/>
              </a:lnSpc>
              <a:buNone/>
            </a:pPr>
            <a:r>
              <a:rPr lang="en-US" sz="3600" dirty="0"/>
              <a:t>Think of a time you experienced team conflict. Share the experience with a partner.</a:t>
            </a:r>
          </a:p>
          <a:p>
            <a:r>
              <a:rPr lang="en-US" sz="3000" dirty="0"/>
              <a:t>Describe the conflict.</a:t>
            </a:r>
          </a:p>
          <a:p>
            <a:r>
              <a:rPr lang="en-US" sz="3000" dirty="0"/>
              <a:t>How did it affect team members?</a:t>
            </a:r>
          </a:p>
          <a:p>
            <a:r>
              <a:rPr lang="en-US" sz="3000" dirty="0"/>
              <a:t>How was it handled?</a:t>
            </a:r>
          </a:p>
          <a:p>
            <a:r>
              <a:rPr lang="en-US" sz="3000" dirty="0"/>
              <a:t>How did the resolution affect team members?</a:t>
            </a:r>
          </a:p>
        </p:txBody>
      </p:sp>
    </p:spTree>
    <p:extLst>
      <p:ext uri="{BB962C8B-B14F-4D97-AF65-F5344CB8AC3E}">
        <p14:creationId xmlns:p14="http://schemas.microsoft.com/office/powerpoint/2010/main" val="14233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3"/>
          <a:stretch>
            <a:fillRect/>
          </a:stretch>
        </p:blipFill>
        <p:spPr>
          <a:xfrm>
            <a:off x="-51761" y="0"/>
            <a:ext cx="12243761" cy="6887115"/>
          </a:xfrm>
        </p:spPr>
      </p:pic>
      <p:sp>
        <p:nvSpPr>
          <p:cNvPr id="2" name="Title 1"/>
          <p:cNvSpPr>
            <a:spLocks noGrp="1"/>
          </p:cNvSpPr>
          <p:nvPr>
            <p:ph type="title"/>
          </p:nvPr>
        </p:nvSpPr>
        <p:spPr>
          <a:xfrm>
            <a:off x="553723" y="365760"/>
            <a:ext cx="10400789" cy="805815"/>
          </a:xfrm>
        </p:spPr>
        <p:txBody>
          <a:bodyPr/>
          <a:lstStyle/>
          <a:p>
            <a:r>
              <a:rPr lang="en-US" dirty="0">
                <a:latin typeface="Arial" panose="020B0604020202020204" pitchFamily="34" charset="0"/>
                <a:cs typeface="Arial" panose="020B0604020202020204" pitchFamily="34" charset="0"/>
              </a:rPr>
              <a:t>Reflect</a:t>
            </a:r>
          </a:p>
        </p:txBody>
      </p:sp>
      <p:sp>
        <p:nvSpPr>
          <p:cNvPr id="3" name="Content Placeholder 2"/>
          <p:cNvSpPr>
            <a:spLocks noGrp="1"/>
          </p:cNvSpPr>
          <p:nvPr>
            <p:ph sz="half" idx="1"/>
          </p:nvPr>
        </p:nvSpPr>
        <p:spPr>
          <a:xfrm>
            <a:off x="553723" y="1274248"/>
            <a:ext cx="4317821" cy="1098390"/>
          </a:xfrm>
        </p:spPr>
        <p:txBody>
          <a:bodyPr>
            <a:noAutofit/>
          </a:bodyPr>
          <a:lstStyle/>
          <a:p>
            <a:r>
              <a:rPr lang="en-US" sz="2800" dirty="0">
                <a:latin typeface="Arial Rounded MT Bold" panose="020F0704030504030204" pitchFamily="34" charset="0"/>
              </a:rPr>
              <a:t>Why practice conflict management? </a:t>
            </a:r>
            <a:r>
              <a:rPr lang="en-US" sz="2400" dirty="0">
                <a:solidFill>
                  <a:schemeClr val="accent5">
                    <a:lumMod val="50000"/>
                  </a:schemeClr>
                </a:solidFill>
                <a:latin typeface="Arial Rounded MT Bold" panose="020F0704030504030204" pitchFamily="34" charset="0"/>
              </a:rPr>
              <a:t> </a:t>
            </a:r>
          </a:p>
        </p:txBody>
      </p:sp>
      <p:sp>
        <p:nvSpPr>
          <p:cNvPr id="4" name="TextBox 3"/>
          <p:cNvSpPr txBox="1"/>
          <p:nvPr/>
        </p:nvSpPr>
        <p:spPr>
          <a:xfrm>
            <a:off x="4249201" y="5186855"/>
            <a:ext cx="3641835" cy="1384995"/>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That said, feuding team members can derail a project</a:t>
            </a:r>
            <a:endParaRPr lang="en-US" sz="2800" dirty="0">
              <a:solidFill>
                <a:schemeClr val="bg1"/>
              </a:solidFill>
            </a:endParaRPr>
          </a:p>
        </p:txBody>
      </p:sp>
      <p:sp>
        <p:nvSpPr>
          <p:cNvPr id="6" name="TextBox 5"/>
          <p:cNvSpPr txBox="1"/>
          <p:nvPr/>
        </p:nvSpPr>
        <p:spPr>
          <a:xfrm>
            <a:off x="7784881" y="2169910"/>
            <a:ext cx="3464169" cy="1815882"/>
          </a:xfrm>
          <a:prstGeom prst="rect">
            <a:avLst/>
          </a:prstGeom>
          <a:noFill/>
        </p:spPr>
        <p:txBody>
          <a:bodyPr wrap="square" rtlCol="0">
            <a:spAutoFit/>
          </a:bodyPr>
          <a:lstStyle/>
          <a:p>
            <a:r>
              <a:rPr lang="en-US" sz="2800" dirty="0">
                <a:latin typeface="Arial Black" panose="020B0A04020102020204" pitchFamily="34" charset="0"/>
                <a:cs typeface="Arial" panose="020B0604020202020204" pitchFamily="34" charset="0"/>
              </a:rPr>
              <a:t>Some conflict is inevitable when working in teams</a:t>
            </a:r>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6623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Escalation</a:t>
            </a:r>
          </a:p>
        </p:txBody>
      </p:sp>
      <p:pic>
        <p:nvPicPr>
          <p:cNvPr id="7" name="Content Placeholder 6"/>
          <p:cNvPicPr>
            <a:picLocks noGrp="1" noChangeAspect="1"/>
          </p:cNvPicPr>
          <p:nvPr>
            <p:ph idx="1"/>
          </p:nvPr>
        </p:nvPicPr>
        <p:blipFill>
          <a:blip r:embed="rId3"/>
          <a:stretch>
            <a:fillRect/>
          </a:stretch>
        </p:blipFill>
        <p:spPr>
          <a:xfrm>
            <a:off x="5519611" y="1691322"/>
            <a:ext cx="5402742" cy="4351338"/>
          </a:xfrm>
        </p:spPr>
      </p:pic>
      <p:sp>
        <p:nvSpPr>
          <p:cNvPr id="2" name="TextBox 1"/>
          <p:cNvSpPr txBox="1"/>
          <p:nvPr/>
        </p:nvSpPr>
        <p:spPr>
          <a:xfrm>
            <a:off x="1404257" y="1691322"/>
            <a:ext cx="3869872" cy="3239798"/>
          </a:xfrm>
          <a:prstGeom prst="rect">
            <a:avLst/>
          </a:prstGeom>
          <a:noFill/>
        </p:spPr>
        <p:txBody>
          <a:bodyPr wrap="square" rtlCol="0">
            <a:spAutoFit/>
          </a:bodyPr>
          <a:lstStyle/>
          <a:p>
            <a:pPr>
              <a:lnSpc>
                <a:spcPct val="150000"/>
              </a:lnSpc>
            </a:pPr>
            <a:r>
              <a:rPr lang="en-US" sz="2800" dirty="0"/>
              <a:t>When all parties are interested in being right or proving a point, conflict can quickly escalate.</a:t>
            </a:r>
          </a:p>
        </p:txBody>
      </p:sp>
    </p:spTree>
    <p:extLst>
      <p:ext uri="{BB962C8B-B14F-4D97-AF65-F5344CB8AC3E}">
        <p14:creationId xmlns:p14="http://schemas.microsoft.com/office/powerpoint/2010/main" val="222726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1872" y="365760"/>
            <a:ext cx="9858214" cy="1325562"/>
          </a:xfrm>
        </p:spPr>
        <p:txBody>
          <a:bodyPr/>
          <a:lstStyle/>
          <a:p>
            <a:r>
              <a:rPr lang="en-US" dirty="0"/>
              <a:t>Conventional Responses</a:t>
            </a:r>
          </a:p>
        </p:txBody>
      </p:sp>
      <p:sp>
        <p:nvSpPr>
          <p:cNvPr id="2" name="Content Placeholder 1"/>
          <p:cNvSpPr>
            <a:spLocks noGrp="1"/>
          </p:cNvSpPr>
          <p:nvPr>
            <p:ph idx="1"/>
          </p:nvPr>
        </p:nvSpPr>
        <p:spPr>
          <a:xfrm>
            <a:off x="1261872" y="1828800"/>
            <a:ext cx="3950208" cy="4351337"/>
          </a:xfrm>
        </p:spPr>
        <p:txBody>
          <a:bodyPr>
            <a:normAutofit/>
          </a:bodyPr>
          <a:lstStyle/>
          <a:p>
            <a:r>
              <a:rPr lang="en-US" sz="2800" dirty="0"/>
              <a:t>Silence, withdrawal</a:t>
            </a:r>
          </a:p>
          <a:p>
            <a:r>
              <a:rPr lang="en-US" sz="2800" dirty="0"/>
              <a:t>Denial</a:t>
            </a:r>
          </a:p>
          <a:p>
            <a:r>
              <a:rPr lang="en-US" sz="2800" dirty="0"/>
              <a:t>Dominance</a:t>
            </a:r>
          </a:p>
          <a:p>
            <a:r>
              <a:rPr lang="en-US" sz="2800" dirty="0"/>
              <a:t>Suppression</a:t>
            </a:r>
          </a:p>
          <a:p>
            <a:r>
              <a:rPr lang="en-US" sz="2800" dirty="0"/>
              <a:t>Placation </a:t>
            </a:r>
          </a:p>
        </p:txBody>
      </p:sp>
      <p:sp>
        <p:nvSpPr>
          <p:cNvPr id="3" name="TextBox 2"/>
          <p:cNvSpPr txBox="1"/>
          <p:nvPr/>
        </p:nvSpPr>
        <p:spPr>
          <a:xfrm>
            <a:off x="6190979" y="2506958"/>
            <a:ext cx="2198641" cy="1815882"/>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How well do these approaches work?</a:t>
            </a:r>
          </a:p>
        </p:txBody>
      </p:sp>
    </p:spTree>
    <p:extLst>
      <p:ext uri="{BB962C8B-B14F-4D97-AF65-F5344CB8AC3E}">
        <p14:creationId xmlns:p14="http://schemas.microsoft.com/office/powerpoint/2010/main" val="36960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5413</TotalTime>
  <Words>1606</Words>
  <Application>Microsoft Office PowerPoint</Application>
  <PresentationFormat>Widescreen</PresentationFormat>
  <Paragraphs>244</Paragraphs>
  <Slides>37</Slides>
  <Notes>30</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ＭＳ Ｐゴシック</vt:lpstr>
      <vt:lpstr>Arial</vt:lpstr>
      <vt:lpstr>Arial Black</vt:lpstr>
      <vt:lpstr>Arial Rounded MT Bold</vt:lpstr>
      <vt:lpstr>Calibri</vt:lpstr>
      <vt:lpstr>Century Schoolbook</vt:lpstr>
      <vt:lpstr>Times New Roman</vt:lpstr>
      <vt:lpstr>Wingdings 2</vt:lpstr>
      <vt:lpstr>View</vt:lpstr>
      <vt:lpstr>Conflict Resolution</vt:lpstr>
      <vt:lpstr>Review</vt:lpstr>
      <vt:lpstr>Today’s Objectives </vt:lpstr>
      <vt:lpstr>Conflicts</vt:lpstr>
      <vt:lpstr>PowerPoint Presentation</vt:lpstr>
      <vt:lpstr>Discuss </vt:lpstr>
      <vt:lpstr>Reflect</vt:lpstr>
      <vt:lpstr>Escalation</vt:lpstr>
      <vt:lpstr>Conventional Responses</vt:lpstr>
      <vt:lpstr>Approaches &amp; Interventions</vt:lpstr>
      <vt:lpstr>Instructor: </vt:lpstr>
      <vt:lpstr>Conflict Management Approaches</vt:lpstr>
      <vt:lpstr>Conflict Management Approaches</vt:lpstr>
      <vt:lpstr>Conflict Management Approaches</vt:lpstr>
      <vt:lpstr>Conflict Management Approaches</vt:lpstr>
      <vt:lpstr>Conflict Management Approaches</vt:lpstr>
      <vt:lpstr>Interventions</vt:lpstr>
      <vt:lpstr>XYZ Model</vt:lpstr>
      <vt:lpstr>Example</vt:lpstr>
      <vt:lpstr>Practice</vt:lpstr>
      <vt:lpstr>Discuss</vt:lpstr>
      <vt:lpstr>PowerPoint Presentation</vt:lpstr>
      <vt:lpstr>Discuss</vt:lpstr>
      <vt:lpstr>Interest-Based Relational Approach</vt:lpstr>
      <vt:lpstr>Listening &amp; Communication</vt:lpstr>
      <vt:lpstr>Listening</vt:lpstr>
      <vt:lpstr>Reactive listening</vt:lpstr>
      <vt:lpstr>Exercise: Reactive listening</vt:lpstr>
      <vt:lpstr>Class Discussion</vt:lpstr>
      <vt:lpstr>Proactive Listening</vt:lpstr>
      <vt:lpstr>Exercise: Proactive listening</vt:lpstr>
      <vt:lpstr>Class Discussion</vt:lpstr>
      <vt:lpstr>Reflect</vt:lpstr>
      <vt:lpstr>Take-away</vt:lpstr>
      <vt:lpstr>Outcomes </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Applied mathematics</dc:title>
  <dc:creator>Jacob Brown</dc:creator>
  <cp:lastModifiedBy>Stacie Mason</cp:lastModifiedBy>
  <cp:revision>257</cp:revision>
  <dcterms:created xsi:type="dcterms:W3CDTF">2016-06-04T18:26:22Z</dcterms:created>
  <dcterms:modified xsi:type="dcterms:W3CDTF">2017-01-11T17:03:00Z</dcterms:modified>
</cp:coreProperties>
</file>